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41" r:id="rId3"/>
    <p:sldId id="342" r:id="rId4"/>
    <p:sldId id="337" r:id="rId5"/>
    <p:sldId id="350" r:id="rId6"/>
    <p:sldId id="325" r:id="rId7"/>
    <p:sldId id="319" r:id="rId8"/>
    <p:sldId id="326" r:id="rId9"/>
    <p:sldId id="324" r:id="rId10"/>
    <p:sldId id="339" r:id="rId11"/>
    <p:sldId id="340" r:id="rId12"/>
    <p:sldId id="327" r:id="rId13"/>
    <p:sldId id="329" r:id="rId14"/>
    <p:sldId id="328" r:id="rId15"/>
    <p:sldId id="331" r:id="rId16"/>
    <p:sldId id="334" r:id="rId17"/>
    <p:sldId id="333" r:id="rId18"/>
    <p:sldId id="332" r:id="rId19"/>
    <p:sldId id="349" r:id="rId20"/>
    <p:sldId id="336" r:id="rId21"/>
    <p:sldId id="335" r:id="rId22"/>
    <p:sldId id="338" r:id="rId23"/>
    <p:sldId id="344" r:id="rId24"/>
    <p:sldId id="345" r:id="rId25"/>
    <p:sldId id="347" r:id="rId26"/>
    <p:sldId id="346" r:id="rId27"/>
    <p:sldId id="348" r:id="rId28"/>
    <p:sldId id="35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6" autoAdjust="0"/>
    <p:restoredTop sz="94660"/>
  </p:normalViewPr>
  <p:slideViewPr>
    <p:cSldViewPr snapToGrid="0">
      <p:cViewPr varScale="1">
        <p:scale>
          <a:sx n="94" d="100"/>
          <a:sy n="94" d="100"/>
        </p:scale>
        <p:origin x="4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1D9AF-A938-4D5C-B116-B21EFEF6448B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DD2D9-FC33-4FE2-BE66-2173C46BB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2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そして、レビューを入力する機械学習システムを紹介します。</a:t>
            </a:r>
            <a:endParaRPr kumimoji="1" lang="en-US" altLang="ja-JP" dirty="0" smtClean="0"/>
          </a:p>
          <a:p>
            <a:endParaRPr kumimoji="1" lang="ja-JP" altLang="en-US" dirty="0" smtClean="0"/>
          </a:p>
          <a:p>
            <a:pPr marL="0" indent="0">
              <a:buNone/>
            </a:pPr>
            <a:r>
              <a:rPr kumimoji="1" lang="ja-JP" altLang="en-US" dirty="0" smtClean="0"/>
              <a:t>前のスライドより、選ばれたレビュー文章を見出し語に変化し、最大エントロピー法を用いた機械学習を行います。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機械学習については、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分割のクロスバリデーションを行い、正解率を検証しています。</a:t>
            </a:r>
          </a:p>
          <a:p>
            <a:r>
              <a:rPr kumimoji="1" lang="ja-JP" altLang="en-US" dirty="0" smtClean="0"/>
              <a:t>最後にはトレニンーグされたモデルを用いて、上位素性を取得しました。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CD684-DCD1-0046-907A-BC819C42979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7319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4(4)</a:t>
            </a:r>
            <a:r>
              <a:rPr lang="zh-TW" altLang="en-US" dirty="0" smtClean="0"/>
              <a:t>層</a:t>
            </a:r>
            <a:r>
              <a:rPr lang="en-US" altLang="zh-TW" dirty="0" smtClean="0"/>
              <a:t>ANN </a:t>
            </a:r>
            <a:r>
              <a:rPr lang="en-US" altLang="zh-TW" dirty="0" err="1" smtClean="0"/>
              <a:t>relu+sigmoid</a:t>
            </a:r>
            <a:r>
              <a:rPr lang="en-US" altLang="zh-TW" dirty="0" smtClean="0"/>
              <a:t>,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adam</a:t>
            </a:r>
            <a:r>
              <a:rPr lang="en-US" altLang="zh-TW" baseline="0" dirty="0" smtClean="0"/>
              <a:t>, </a:t>
            </a:r>
            <a:r>
              <a:rPr lang="en-US" altLang="zh-TW" baseline="0" dirty="0" err="1" smtClean="0"/>
              <a:t>binary_crossentropy</a:t>
            </a:r>
            <a:endParaRPr lang="en-US" altLang="zh-TW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feature scaling</a:t>
            </a:r>
          </a:p>
          <a:p>
            <a:r>
              <a:rPr lang="en-US" baseline="0" dirty="0" smtClean="0"/>
              <a:t>Batch =500 , epoch =5000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EDD2D9-FC33-4FE2-BE66-2173C46BB2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33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4(4)</a:t>
            </a:r>
            <a:r>
              <a:rPr lang="zh-TW" altLang="en-US" dirty="0" smtClean="0"/>
              <a:t>層</a:t>
            </a:r>
            <a:r>
              <a:rPr lang="en-US" altLang="zh-TW" dirty="0" smtClean="0"/>
              <a:t>ANN </a:t>
            </a:r>
            <a:r>
              <a:rPr lang="en-US" altLang="zh-TW" dirty="0" err="1" smtClean="0"/>
              <a:t>relu+sigmoid</a:t>
            </a:r>
            <a:r>
              <a:rPr lang="en-US" altLang="zh-TW" dirty="0" smtClean="0"/>
              <a:t>,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adam</a:t>
            </a:r>
            <a:r>
              <a:rPr lang="en-US" altLang="zh-TW" baseline="0" dirty="0" smtClean="0"/>
              <a:t>, </a:t>
            </a:r>
            <a:r>
              <a:rPr lang="en-US" altLang="zh-TW" baseline="0" dirty="0" err="1" smtClean="0"/>
              <a:t>binary_crossentropy</a:t>
            </a:r>
            <a:endParaRPr lang="en-US" altLang="zh-TW" dirty="0" smtClean="0"/>
          </a:p>
          <a:p>
            <a:r>
              <a:rPr lang="en-US" baseline="0" dirty="0" err="1" smtClean="0"/>
              <a:t>normallized</a:t>
            </a:r>
            <a:endParaRPr lang="en-US" baseline="0" dirty="0" smtClean="0"/>
          </a:p>
          <a:p>
            <a:r>
              <a:rPr lang="en-US" baseline="0" dirty="0" smtClean="0"/>
              <a:t>Batch =500 , epoch =5000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EDD2D9-FC33-4FE2-BE66-2173C46BB2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97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6(20)</a:t>
            </a:r>
            <a:r>
              <a:rPr lang="zh-TW" altLang="en-US" dirty="0" smtClean="0"/>
              <a:t>層</a:t>
            </a:r>
            <a:r>
              <a:rPr lang="en-US" altLang="zh-TW" dirty="0" smtClean="0"/>
              <a:t>ANN </a:t>
            </a:r>
            <a:r>
              <a:rPr lang="en-US" altLang="zh-TW" dirty="0" err="1" smtClean="0"/>
              <a:t>relu+sigmoid</a:t>
            </a:r>
            <a:r>
              <a:rPr lang="en-US" altLang="zh-TW" dirty="0" smtClean="0"/>
              <a:t>,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adam</a:t>
            </a:r>
            <a:r>
              <a:rPr lang="en-US" altLang="zh-TW" baseline="0" dirty="0" smtClean="0"/>
              <a:t>, </a:t>
            </a:r>
            <a:r>
              <a:rPr lang="en-US" altLang="zh-TW" baseline="0" dirty="0" err="1" smtClean="0"/>
              <a:t>binary_crossentropy</a:t>
            </a:r>
            <a:endParaRPr lang="en-US" altLang="zh-TW" dirty="0" smtClean="0"/>
          </a:p>
          <a:p>
            <a:r>
              <a:rPr lang="en-US" baseline="0" dirty="0" smtClean="0"/>
              <a:t>No </a:t>
            </a:r>
            <a:r>
              <a:rPr lang="en-US" baseline="0" dirty="0" err="1" smtClean="0"/>
              <a:t>normallized</a:t>
            </a:r>
            <a:endParaRPr lang="en-US" baseline="0" dirty="0" smtClean="0"/>
          </a:p>
          <a:p>
            <a:r>
              <a:rPr lang="en-US" baseline="0" dirty="0" smtClean="0"/>
              <a:t>Batch =500 , epoch =5000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EDD2D9-FC33-4FE2-BE66-2173C46BB2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72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6(20)</a:t>
            </a:r>
            <a:r>
              <a:rPr lang="zh-TW" altLang="en-US" dirty="0" smtClean="0"/>
              <a:t>層</a:t>
            </a:r>
            <a:r>
              <a:rPr lang="en-US" altLang="zh-TW" dirty="0" smtClean="0"/>
              <a:t>ANN </a:t>
            </a:r>
            <a:r>
              <a:rPr lang="en-US" altLang="zh-TW" dirty="0" err="1" smtClean="0"/>
              <a:t>relu+sigmoid</a:t>
            </a:r>
            <a:r>
              <a:rPr lang="en-US" altLang="zh-TW" dirty="0" smtClean="0"/>
              <a:t>,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adam</a:t>
            </a:r>
            <a:r>
              <a:rPr lang="en-US" altLang="zh-TW" baseline="0" dirty="0" smtClean="0"/>
              <a:t>, </a:t>
            </a:r>
            <a:r>
              <a:rPr lang="en-US" altLang="zh-TW" baseline="0" dirty="0" err="1" smtClean="0"/>
              <a:t>binary_crossentropy</a:t>
            </a:r>
            <a:endParaRPr lang="en-US" altLang="zh-TW" dirty="0" smtClean="0"/>
          </a:p>
          <a:p>
            <a:r>
              <a:rPr lang="en-US" baseline="0" dirty="0" err="1" smtClean="0"/>
              <a:t>normallized</a:t>
            </a:r>
            <a:endParaRPr lang="en-US" baseline="0" dirty="0" smtClean="0"/>
          </a:p>
          <a:p>
            <a:r>
              <a:rPr lang="en-US" baseline="0" dirty="0" smtClean="0"/>
              <a:t>Batch =500 , epoch =5000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EDD2D9-FC33-4FE2-BE66-2173C46BB2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17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6(20)</a:t>
            </a:r>
            <a:r>
              <a:rPr lang="zh-TW" altLang="en-US" dirty="0" smtClean="0"/>
              <a:t>層</a:t>
            </a:r>
            <a:r>
              <a:rPr lang="en-US" altLang="zh-TW" dirty="0" smtClean="0"/>
              <a:t>ANN </a:t>
            </a:r>
            <a:r>
              <a:rPr lang="en-US" altLang="zh-TW" dirty="0" err="1" smtClean="0"/>
              <a:t>relu+sigmoid</a:t>
            </a:r>
            <a:r>
              <a:rPr lang="en-US" altLang="zh-TW" dirty="0" smtClean="0"/>
              <a:t>,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adam</a:t>
            </a:r>
            <a:r>
              <a:rPr lang="en-US" altLang="zh-TW" baseline="0" dirty="0" smtClean="0"/>
              <a:t>, </a:t>
            </a:r>
            <a:r>
              <a:rPr lang="en-US" altLang="zh-TW" baseline="0" dirty="0" err="1" smtClean="0"/>
              <a:t>binary_crossentropy</a:t>
            </a:r>
            <a:endParaRPr lang="en-US" altLang="zh-TW" dirty="0" smtClean="0"/>
          </a:p>
          <a:p>
            <a:r>
              <a:rPr lang="en-US" baseline="0" dirty="0" err="1" smtClean="0"/>
              <a:t>normallized</a:t>
            </a:r>
            <a:endParaRPr lang="en-US" baseline="0" dirty="0" smtClean="0"/>
          </a:p>
          <a:p>
            <a:r>
              <a:rPr lang="en-US" baseline="0" dirty="0" smtClean="0"/>
              <a:t>Batch =500 , epoch =5000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EDD2D9-FC33-4FE2-BE66-2173C46BB2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51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6(20)</a:t>
            </a:r>
            <a:r>
              <a:rPr lang="zh-TW" altLang="en-US" dirty="0" smtClean="0"/>
              <a:t>層</a:t>
            </a:r>
            <a:r>
              <a:rPr lang="en-US" altLang="zh-TW" dirty="0" smtClean="0"/>
              <a:t>ANN </a:t>
            </a:r>
            <a:r>
              <a:rPr lang="en-US" altLang="zh-TW" dirty="0" err="1" smtClean="0"/>
              <a:t>relu+sigmoid</a:t>
            </a:r>
            <a:r>
              <a:rPr lang="en-US" altLang="zh-TW" dirty="0" smtClean="0"/>
              <a:t>,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adam</a:t>
            </a:r>
            <a:r>
              <a:rPr lang="en-US" altLang="zh-TW" baseline="0" dirty="0" smtClean="0"/>
              <a:t>, </a:t>
            </a:r>
            <a:r>
              <a:rPr lang="en-US" altLang="zh-TW" baseline="0" dirty="0" err="1" smtClean="0"/>
              <a:t>binary_crossentropy</a:t>
            </a:r>
            <a:endParaRPr lang="en-US" altLang="zh-TW" dirty="0" smtClean="0"/>
          </a:p>
          <a:p>
            <a:r>
              <a:rPr lang="en-US" baseline="0" dirty="0" err="1" smtClean="0"/>
              <a:t>normallized</a:t>
            </a:r>
            <a:endParaRPr lang="en-US" baseline="0" dirty="0" smtClean="0"/>
          </a:p>
          <a:p>
            <a:r>
              <a:rPr lang="en-US" baseline="0" dirty="0" smtClean="0"/>
              <a:t>Batch =500 , epoch =5000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EDD2D9-FC33-4FE2-BE66-2173C46BB2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18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D816-CB53-4098-84A0-3B936B3AB0C6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3606-AF8A-4140-A875-BB6087BB7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22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D816-CB53-4098-84A0-3B936B3AB0C6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3606-AF8A-4140-A875-BB6087BB7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34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D816-CB53-4098-84A0-3B936B3AB0C6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3606-AF8A-4140-A875-BB6087BB7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0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D816-CB53-4098-84A0-3B936B3AB0C6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3606-AF8A-4140-A875-BB6087BB7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D816-CB53-4098-84A0-3B936B3AB0C6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3606-AF8A-4140-A875-BB6087BB7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6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D816-CB53-4098-84A0-3B936B3AB0C6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3606-AF8A-4140-A875-BB6087BB7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6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D816-CB53-4098-84A0-3B936B3AB0C6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3606-AF8A-4140-A875-BB6087BB7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57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D816-CB53-4098-84A0-3B936B3AB0C6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3606-AF8A-4140-A875-BB6087BB7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12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D816-CB53-4098-84A0-3B936B3AB0C6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3606-AF8A-4140-A875-BB6087BB7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D816-CB53-4098-84A0-3B936B3AB0C6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3606-AF8A-4140-A875-BB6087BB7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94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D816-CB53-4098-84A0-3B936B3AB0C6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13606-AF8A-4140-A875-BB6087BB7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32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9000"/>
            <a:lum/>
          </a:blip>
          <a:srcRect/>
          <a:stretch>
            <a:fillRect l="37000" t="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2D816-CB53-4098-84A0-3B936B3AB0C6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13606-AF8A-4140-A875-BB6087BB7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68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7000" t="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83720"/>
            <a:ext cx="12262757" cy="2387600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blipFill>
                  <a:blip r:embed="rId3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Application of machine learning </a:t>
            </a:r>
            <a:br>
              <a:rPr lang="en-US" sz="4800" b="1" dirty="0" smtClean="0">
                <a:blipFill>
                  <a:blip r:embed="rId3"/>
                  <a:stretch>
                    <a:fillRect/>
                  </a:stretch>
                </a:blipFill>
                <a:latin typeface="Arial Black" panose="020B0A04020102020204" pitchFamily="34" charset="0"/>
              </a:rPr>
            </a:br>
            <a:r>
              <a:rPr lang="en-US" sz="4800" b="1" dirty="0" smtClean="0">
                <a:blipFill>
                  <a:blip r:embed="rId3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to predict cloud core</a:t>
            </a:r>
            <a:r>
              <a:rPr lang="zh-TW" altLang="en-US" sz="4800" b="1" dirty="0" smtClean="0">
                <a:blipFill>
                  <a:blip r:embed="rId3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 </a:t>
            </a:r>
            <a:r>
              <a:rPr lang="en-US" altLang="zh-TW" sz="4800" b="1" dirty="0" smtClean="0">
                <a:blipFill>
                  <a:blip r:embed="rId3"/>
                  <a:stretch>
                    <a:fillRect/>
                  </a:stretch>
                </a:blipFill>
                <a:latin typeface="Arial Black" panose="020B0A04020102020204" pitchFamily="34" charset="0"/>
              </a:rPr>
              <a:t>numbers</a:t>
            </a:r>
            <a:r>
              <a:rPr lang="en-US" sz="4800" b="1" dirty="0">
                <a:blipFill>
                  <a:blip r:embed="rId3"/>
                  <a:stretch>
                    <a:fillRect/>
                  </a:stretch>
                </a:blipFill>
              </a:rPr>
              <a:t/>
            </a:r>
            <a:br>
              <a:rPr lang="en-US" sz="4800" b="1" dirty="0">
                <a:blipFill>
                  <a:blip r:embed="rId3"/>
                  <a:stretch>
                    <a:fillRect/>
                  </a:stretch>
                </a:blipFill>
              </a:rPr>
            </a:br>
            <a:r>
              <a:rPr lang="en-US" sz="4800" dirty="0" smtClean="0"/>
              <a:t/>
            </a:r>
            <a:br>
              <a:rPr lang="en-US" sz="4800" dirty="0" smtClean="0"/>
            </a:br>
            <a:endParaRPr 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10485664" cy="1655762"/>
          </a:xfrm>
        </p:spPr>
        <p:txBody>
          <a:bodyPr>
            <a:normAutofit/>
          </a:bodyPr>
          <a:lstStyle/>
          <a:p>
            <a:pPr algn="r"/>
            <a:r>
              <a:rPr lang="en-US" sz="2000" dirty="0" smtClean="0"/>
              <a:t>R05229014 </a:t>
            </a:r>
            <a:r>
              <a:rPr lang="zh-TW" altLang="en-US" sz="2000" dirty="0" smtClean="0">
                <a:latin typeface="Blackadder ITC" panose="04020505051007020D02" pitchFamily="82" charset="0"/>
              </a:rPr>
              <a:t>鄒適文</a:t>
            </a:r>
            <a:endParaRPr lang="en-US" altLang="zh-TW" sz="2000" dirty="0" smtClean="0">
              <a:latin typeface="Blackadder ITC" panose="04020505051007020D02" pitchFamily="82" charset="0"/>
            </a:endParaRPr>
          </a:p>
          <a:p>
            <a:pPr algn="r"/>
            <a:r>
              <a:rPr lang="zh-TW" altLang="en-US" sz="2000" dirty="0" smtClean="0">
                <a:latin typeface="Blackadder ITC" panose="04020505051007020D02" pitchFamily="82" charset="0"/>
              </a:rPr>
              <a:t>指導教授 吳健銘</a:t>
            </a:r>
            <a:endParaRPr lang="en-US" sz="2000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03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VVM output (from Tsai)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8" t="5608" b="4260"/>
          <a:stretch/>
        </p:blipFill>
        <p:spPr>
          <a:xfrm>
            <a:off x="587829" y="1812472"/>
            <a:ext cx="4331154" cy="431890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886329" y="4809157"/>
            <a:ext cx="38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0</a:t>
            </a:r>
            <a:endParaRPr 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886329" y="2884673"/>
            <a:ext cx="63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10</a:t>
            </a:r>
            <a:endParaRPr lang="en-US" dirty="0"/>
          </a:p>
        </p:txBody>
      </p:sp>
      <p:pic>
        <p:nvPicPr>
          <p:cNvPr id="10" name="yooo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53743" y="2251302"/>
            <a:ext cx="6637791" cy="36576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4886328" y="3694443"/>
            <a:ext cx="63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m/</a:t>
            </a:r>
            <a:r>
              <a:rPr lang="en-US" dirty="0" err="1" smtClean="0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5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VVM output (from Tsai)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52" y="1812472"/>
            <a:ext cx="4318907" cy="431890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809" y="1817916"/>
            <a:ext cx="4318907" cy="431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22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0417"/>
            <a:ext cx="2936147" cy="2936147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VVM output (from Tsai)</a:t>
            </a:r>
            <a:endParaRPr lang="en-US" dirty="0"/>
          </a:p>
        </p:txBody>
      </p:sp>
      <p:pic>
        <p:nvPicPr>
          <p:cNvPr id="10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80" y="2664611"/>
            <a:ext cx="2927759" cy="2927759"/>
          </a:xfrm>
          <a:prstGeom prst="rect">
            <a:avLst/>
          </a:prstGeom>
        </p:spPr>
      </p:pic>
      <p:pic>
        <p:nvPicPr>
          <p:cNvPr id="11" name="內容版面配置區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2" y="2660417"/>
            <a:ext cx="2936147" cy="2936147"/>
          </a:xfrm>
          <a:prstGeom prst="rect">
            <a:avLst/>
          </a:prstGeom>
        </p:spPr>
      </p:pic>
      <p:pic>
        <p:nvPicPr>
          <p:cNvPr id="12" name="內容版面配置區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409" y="2677195"/>
            <a:ext cx="2902591" cy="2902591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500672"/>
              </p:ext>
            </p:extLst>
          </p:nvPr>
        </p:nvGraphicFramePr>
        <p:xfrm>
          <a:off x="1064487" y="1525243"/>
          <a:ext cx="9891504" cy="57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876">
                  <a:extLst>
                    <a:ext uri="{9D8B030D-6E8A-4147-A177-3AD203B41FA5}">
                      <a16:colId xmlns:a16="http://schemas.microsoft.com/office/drawing/2014/main" val="22856520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40557194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705470917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1913698729"/>
                    </a:ext>
                  </a:extLst>
                </a:gridCol>
              </a:tblGrid>
              <a:tr h="579483"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r>
                        <a:rPr lang="en-US" baseline="0" dirty="0" smtClean="0"/>
                        <a:t>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precipitation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r>
                        <a:rPr lang="en-US" baseline="0" dirty="0" smtClean="0"/>
                        <a:t> top height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r>
                        <a:rPr lang="en-US" baseline="0" dirty="0" smtClean="0"/>
                        <a:t> base height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16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327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model (Fully connected ANN)</a:t>
            </a:r>
            <a:endParaRPr lang="en-US" dirty="0"/>
          </a:p>
        </p:txBody>
      </p:sp>
      <p:sp>
        <p:nvSpPr>
          <p:cNvPr id="6" name="橢圓 5"/>
          <p:cNvSpPr/>
          <p:nvPr/>
        </p:nvSpPr>
        <p:spPr>
          <a:xfrm>
            <a:off x="438150" y="3801564"/>
            <a:ext cx="1208014" cy="10737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4" name="橢圓 13"/>
          <p:cNvSpPr/>
          <p:nvPr/>
        </p:nvSpPr>
        <p:spPr>
          <a:xfrm>
            <a:off x="2352238" y="3264668"/>
            <a:ext cx="1208014" cy="10737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Sigmoid</a:t>
            </a:r>
            <a:endParaRPr lang="en-US" sz="1600" dirty="0"/>
          </a:p>
        </p:txBody>
      </p:sp>
      <p:sp>
        <p:nvSpPr>
          <p:cNvPr id="15" name="橢圓 14"/>
          <p:cNvSpPr/>
          <p:nvPr/>
        </p:nvSpPr>
        <p:spPr>
          <a:xfrm>
            <a:off x="2352238" y="4469757"/>
            <a:ext cx="1208014" cy="10737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Sigmoid</a:t>
            </a:r>
            <a:endParaRPr lang="en-US" sz="1600" dirty="0"/>
          </a:p>
        </p:txBody>
      </p:sp>
      <p:sp>
        <p:nvSpPr>
          <p:cNvPr id="16" name="橢圓 15"/>
          <p:cNvSpPr/>
          <p:nvPr/>
        </p:nvSpPr>
        <p:spPr>
          <a:xfrm>
            <a:off x="2352238" y="5661280"/>
            <a:ext cx="1208014" cy="10737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Sigmoid</a:t>
            </a:r>
            <a:endParaRPr lang="en-US" sz="1600" dirty="0"/>
          </a:p>
        </p:txBody>
      </p:sp>
      <p:sp>
        <p:nvSpPr>
          <p:cNvPr id="17" name="橢圓 16"/>
          <p:cNvSpPr/>
          <p:nvPr/>
        </p:nvSpPr>
        <p:spPr>
          <a:xfrm>
            <a:off x="2352238" y="2096435"/>
            <a:ext cx="1208014" cy="10737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Sigmoid</a:t>
            </a:r>
            <a:endParaRPr lang="en-US" sz="1600" dirty="0"/>
          </a:p>
        </p:txBody>
      </p:sp>
      <p:sp>
        <p:nvSpPr>
          <p:cNvPr id="18" name="橢圓 17"/>
          <p:cNvSpPr/>
          <p:nvPr/>
        </p:nvSpPr>
        <p:spPr>
          <a:xfrm>
            <a:off x="4786443" y="3264668"/>
            <a:ext cx="1208014" cy="10737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Sigmoid</a:t>
            </a:r>
            <a:endParaRPr lang="en-US" sz="1600" dirty="0"/>
          </a:p>
        </p:txBody>
      </p:sp>
      <p:sp>
        <p:nvSpPr>
          <p:cNvPr id="19" name="橢圓 18"/>
          <p:cNvSpPr/>
          <p:nvPr/>
        </p:nvSpPr>
        <p:spPr>
          <a:xfrm>
            <a:off x="4786443" y="4469757"/>
            <a:ext cx="1208014" cy="10737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Sigmoid</a:t>
            </a:r>
            <a:endParaRPr lang="en-US" sz="1600" dirty="0"/>
          </a:p>
        </p:txBody>
      </p:sp>
      <p:sp>
        <p:nvSpPr>
          <p:cNvPr id="20" name="橢圓 19"/>
          <p:cNvSpPr/>
          <p:nvPr/>
        </p:nvSpPr>
        <p:spPr>
          <a:xfrm>
            <a:off x="4786443" y="5670781"/>
            <a:ext cx="1208014" cy="10737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Sigmoid</a:t>
            </a:r>
            <a:endParaRPr lang="en-US" sz="1600" dirty="0"/>
          </a:p>
        </p:txBody>
      </p:sp>
      <p:sp>
        <p:nvSpPr>
          <p:cNvPr id="21" name="橢圓 20"/>
          <p:cNvSpPr/>
          <p:nvPr/>
        </p:nvSpPr>
        <p:spPr>
          <a:xfrm>
            <a:off x="4786443" y="2096435"/>
            <a:ext cx="1208014" cy="10737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Sigmoid</a:t>
            </a:r>
            <a:endParaRPr lang="en-US" sz="1600" dirty="0"/>
          </a:p>
        </p:txBody>
      </p:sp>
      <p:sp>
        <p:nvSpPr>
          <p:cNvPr id="22" name="橢圓 21"/>
          <p:cNvSpPr/>
          <p:nvPr/>
        </p:nvSpPr>
        <p:spPr>
          <a:xfrm>
            <a:off x="7220648" y="3282121"/>
            <a:ext cx="1208014" cy="10737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Sigmoid</a:t>
            </a:r>
            <a:endParaRPr lang="en-US" sz="1600" dirty="0"/>
          </a:p>
        </p:txBody>
      </p:sp>
      <p:sp>
        <p:nvSpPr>
          <p:cNvPr id="23" name="橢圓 22"/>
          <p:cNvSpPr/>
          <p:nvPr/>
        </p:nvSpPr>
        <p:spPr>
          <a:xfrm>
            <a:off x="7220648" y="4462718"/>
            <a:ext cx="1208014" cy="10737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Sigmoid</a:t>
            </a:r>
            <a:endParaRPr lang="en-US" sz="1600" dirty="0"/>
          </a:p>
        </p:txBody>
      </p:sp>
      <p:sp>
        <p:nvSpPr>
          <p:cNvPr id="24" name="橢圓 23"/>
          <p:cNvSpPr/>
          <p:nvPr/>
        </p:nvSpPr>
        <p:spPr>
          <a:xfrm>
            <a:off x="7220648" y="5680070"/>
            <a:ext cx="1208014" cy="10737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Sigmoid</a:t>
            </a:r>
            <a:endParaRPr lang="en-US" sz="1600" dirty="0"/>
          </a:p>
        </p:txBody>
      </p:sp>
      <p:sp>
        <p:nvSpPr>
          <p:cNvPr id="25" name="橢圓 24"/>
          <p:cNvSpPr/>
          <p:nvPr/>
        </p:nvSpPr>
        <p:spPr>
          <a:xfrm>
            <a:off x="7220648" y="2101524"/>
            <a:ext cx="1208014" cy="10737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Sigmoid</a:t>
            </a:r>
            <a:endParaRPr lang="en-US" sz="1600" dirty="0"/>
          </a:p>
        </p:txBody>
      </p:sp>
      <p:cxnSp>
        <p:nvCxnSpPr>
          <p:cNvPr id="26" name="直線單箭頭接點 25"/>
          <p:cNvCxnSpPr>
            <a:stCxn id="6" idx="7"/>
            <a:endCxn id="17" idx="2"/>
          </p:cNvCxnSpPr>
          <p:nvPr/>
        </p:nvCxnSpPr>
        <p:spPr>
          <a:xfrm flipV="1">
            <a:off x="1469254" y="2633331"/>
            <a:ext cx="882984" cy="1325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6" idx="6"/>
            <a:endCxn id="14" idx="2"/>
          </p:cNvCxnSpPr>
          <p:nvPr/>
        </p:nvCxnSpPr>
        <p:spPr>
          <a:xfrm flipV="1">
            <a:off x="1646164" y="3801564"/>
            <a:ext cx="706074" cy="536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6" idx="6"/>
            <a:endCxn id="15" idx="2"/>
          </p:cNvCxnSpPr>
          <p:nvPr/>
        </p:nvCxnSpPr>
        <p:spPr>
          <a:xfrm>
            <a:off x="1646164" y="4338460"/>
            <a:ext cx="706074" cy="668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6" idx="5"/>
            <a:endCxn id="16" idx="2"/>
          </p:cNvCxnSpPr>
          <p:nvPr/>
        </p:nvCxnSpPr>
        <p:spPr>
          <a:xfrm>
            <a:off x="1469254" y="4718102"/>
            <a:ext cx="882984" cy="148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7" idx="6"/>
            <a:endCxn id="21" idx="2"/>
          </p:cNvCxnSpPr>
          <p:nvPr/>
        </p:nvCxnSpPr>
        <p:spPr>
          <a:xfrm>
            <a:off x="3560252" y="2633331"/>
            <a:ext cx="12261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7" idx="6"/>
            <a:endCxn id="18" idx="2"/>
          </p:cNvCxnSpPr>
          <p:nvPr/>
        </p:nvCxnSpPr>
        <p:spPr>
          <a:xfrm>
            <a:off x="3560252" y="2633331"/>
            <a:ext cx="1226191" cy="1168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17" idx="6"/>
            <a:endCxn id="19" idx="1"/>
          </p:cNvCxnSpPr>
          <p:nvPr/>
        </p:nvCxnSpPr>
        <p:spPr>
          <a:xfrm>
            <a:off x="3560252" y="2633331"/>
            <a:ext cx="1403101" cy="1993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6"/>
            <a:endCxn id="20" idx="1"/>
          </p:cNvCxnSpPr>
          <p:nvPr/>
        </p:nvCxnSpPr>
        <p:spPr>
          <a:xfrm>
            <a:off x="3560252" y="2633331"/>
            <a:ext cx="1403101" cy="3194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14" idx="6"/>
            <a:endCxn id="18" idx="2"/>
          </p:cNvCxnSpPr>
          <p:nvPr/>
        </p:nvCxnSpPr>
        <p:spPr>
          <a:xfrm>
            <a:off x="3560252" y="3801564"/>
            <a:ext cx="12261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14" idx="6"/>
            <a:endCxn id="19" idx="1"/>
          </p:cNvCxnSpPr>
          <p:nvPr/>
        </p:nvCxnSpPr>
        <p:spPr>
          <a:xfrm>
            <a:off x="3560252" y="3801564"/>
            <a:ext cx="1403101" cy="825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14" idx="6"/>
            <a:endCxn id="20" idx="1"/>
          </p:cNvCxnSpPr>
          <p:nvPr/>
        </p:nvCxnSpPr>
        <p:spPr>
          <a:xfrm>
            <a:off x="3560252" y="3801564"/>
            <a:ext cx="1403101" cy="2026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15" idx="6"/>
            <a:endCxn id="21" idx="2"/>
          </p:cNvCxnSpPr>
          <p:nvPr/>
        </p:nvCxnSpPr>
        <p:spPr>
          <a:xfrm flipV="1">
            <a:off x="3560252" y="2633331"/>
            <a:ext cx="1226191" cy="2373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>
            <a:stCxn id="14" idx="6"/>
            <a:endCxn id="21" idx="2"/>
          </p:cNvCxnSpPr>
          <p:nvPr/>
        </p:nvCxnSpPr>
        <p:spPr>
          <a:xfrm flipV="1">
            <a:off x="3560252" y="2633331"/>
            <a:ext cx="1226191" cy="1168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表格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123720"/>
              </p:ext>
            </p:extLst>
          </p:nvPr>
        </p:nvGraphicFramePr>
        <p:xfrm>
          <a:off x="307518" y="1408743"/>
          <a:ext cx="10515605" cy="57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1">
                  <a:extLst>
                    <a:ext uri="{9D8B030D-6E8A-4147-A177-3AD203B41FA5}">
                      <a16:colId xmlns:a16="http://schemas.microsoft.com/office/drawing/2014/main" val="2285652009"/>
                    </a:ext>
                  </a:extLst>
                </a:gridCol>
                <a:gridCol w="2103121">
                  <a:extLst>
                    <a:ext uri="{9D8B030D-6E8A-4147-A177-3AD203B41FA5}">
                      <a16:colId xmlns:a16="http://schemas.microsoft.com/office/drawing/2014/main" val="4055719409"/>
                    </a:ext>
                  </a:extLst>
                </a:gridCol>
                <a:gridCol w="2103121">
                  <a:extLst>
                    <a:ext uri="{9D8B030D-6E8A-4147-A177-3AD203B41FA5}">
                      <a16:colId xmlns:a16="http://schemas.microsoft.com/office/drawing/2014/main" val="705470917"/>
                    </a:ext>
                  </a:extLst>
                </a:gridCol>
                <a:gridCol w="2103121">
                  <a:extLst>
                    <a:ext uri="{9D8B030D-6E8A-4147-A177-3AD203B41FA5}">
                      <a16:colId xmlns:a16="http://schemas.microsoft.com/office/drawing/2014/main" val="1913698729"/>
                    </a:ext>
                  </a:extLst>
                </a:gridCol>
                <a:gridCol w="2103121">
                  <a:extLst>
                    <a:ext uri="{9D8B030D-6E8A-4147-A177-3AD203B41FA5}">
                      <a16:colId xmlns:a16="http://schemas.microsoft.com/office/drawing/2014/main" val="2979207312"/>
                    </a:ext>
                  </a:extLst>
                </a:gridCol>
              </a:tblGrid>
              <a:tr h="579483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Hidden layer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Hidden layer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Hidden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</a:t>
                      </a:r>
                      <a:r>
                        <a:rPr lang="en-US" baseline="0" dirty="0" smtClean="0"/>
                        <a:t>put layer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16518"/>
                  </a:ext>
                </a:extLst>
              </a:tr>
            </a:tbl>
          </a:graphicData>
        </a:graphic>
      </p:graphicFrame>
      <p:sp>
        <p:nvSpPr>
          <p:cNvPr id="71" name="橢圓 70"/>
          <p:cNvSpPr/>
          <p:nvPr/>
        </p:nvSpPr>
        <p:spPr>
          <a:xfrm>
            <a:off x="9151514" y="3819992"/>
            <a:ext cx="1208014" cy="10737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Sigmoid</a:t>
            </a:r>
            <a:endParaRPr lang="en-US" sz="1600" dirty="0"/>
          </a:p>
        </p:txBody>
      </p:sp>
      <p:cxnSp>
        <p:nvCxnSpPr>
          <p:cNvPr id="72" name="直線單箭頭接點 71"/>
          <p:cNvCxnSpPr>
            <a:stCxn id="15" idx="6"/>
            <a:endCxn id="18" idx="2"/>
          </p:cNvCxnSpPr>
          <p:nvPr/>
        </p:nvCxnSpPr>
        <p:spPr>
          <a:xfrm flipV="1">
            <a:off x="3560252" y="3801564"/>
            <a:ext cx="1226191" cy="1205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stCxn id="15" idx="6"/>
            <a:endCxn id="19" idx="2"/>
          </p:cNvCxnSpPr>
          <p:nvPr/>
        </p:nvCxnSpPr>
        <p:spPr>
          <a:xfrm>
            <a:off x="3560252" y="5006653"/>
            <a:ext cx="12261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15" idx="6"/>
            <a:endCxn id="20" idx="1"/>
          </p:cNvCxnSpPr>
          <p:nvPr/>
        </p:nvCxnSpPr>
        <p:spPr>
          <a:xfrm>
            <a:off x="3560252" y="5006653"/>
            <a:ext cx="1403101" cy="821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16" idx="6"/>
            <a:endCxn id="21" idx="2"/>
          </p:cNvCxnSpPr>
          <p:nvPr/>
        </p:nvCxnSpPr>
        <p:spPr>
          <a:xfrm flipV="1">
            <a:off x="3560252" y="2633331"/>
            <a:ext cx="1226191" cy="3564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stCxn id="16" idx="6"/>
            <a:endCxn id="20" idx="2"/>
          </p:cNvCxnSpPr>
          <p:nvPr/>
        </p:nvCxnSpPr>
        <p:spPr>
          <a:xfrm>
            <a:off x="3560252" y="6198176"/>
            <a:ext cx="1226191" cy="9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stCxn id="16" idx="6"/>
            <a:endCxn id="19" idx="2"/>
          </p:cNvCxnSpPr>
          <p:nvPr/>
        </p:nvCxnSpPr>
        <p:spPr>
          <a:xfrm flipV="1">
            <a:off x="3560252" y="5006653"/>
            <a:ext cx="1226191" cy="1191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16" idx="6"/>
            <a:endCxn id="18" idx="2"/>
          </p:cNvCxnSpPr>
          <p:nvPr/>
        </p:nvCxnSpPr>
        <p:spPr>
          <a:xfrm flipV="1">
            <a:off x="3560252" y="3801564"/>
            <a:ext cx="1226191" cy="23966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/>
              <p:cNvSpPr txBox="1"/>
              <p:nvPr/>
            </p:nvSpPr>
            <p:spPr>
              <a:xfrm>
                <a:off x="1504951" y="3021306"/>
                <a:ext cx="468384" cy="648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b="0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93" name="文字方塊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51" y="3021306"/>
                <a:ext cx="468384" cy="6489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3849301" y="2281797"/>
                <a:ext cx="468384" cy="674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301" y="2281797"/>
                <a:ext cx="468384" cy="674031"/>
              </a:xfrm>
              <a:prstGeom prst="rect">
                <a:avLst/>
              </a:prstGeom>
              <a:blipFill>
                <a:blip r:embed="rId3"/>
                <a:stretch>
                  <a:fillRect r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6412139" y="2312893"/>
                <a:ext cx="468384" cy="674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b="0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139" y="2312893"/>
                <a:ext cx="468384" cy="674031"/>
              </a:xfrm>
              <a:prstGeom prst="rect">
                <a:avLst/>
              </a:prstGeom>
              <a:blipFill>
                <a:blip r:embed="rId4"/>
                <a:stretch>
                  <a:fillRect r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直線單箭頭接點 97"/>
          <p:cNvCxnSpPr>
            <a:stCxn id="21" idx="6"/>
            <a:endCxn id="25" idx="2"/>
          </p:cNvCxnSpPr>
          <p:nvPr/>
        </p:nvCxnSpPr>
        <p:spPr>
          <a:xfrm>
            <a:off x="5994457" y="2633331"/>
            <a:ext cx="1226191" cy="5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>
            <a:stCxn id="25" idx="6"/>
            <a:endCxn id="71" idx="2"/>
          </p:cNvCxnSpPr>
          <p:nvPr/>
        </p:nvCxnSpPr>
        <p:spPr>
          <a:xfrm>
            <a:off x="8428662" y="2638420"/>
            <a:ext cx="722852" cy="1718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/>
              <p:cNvSpPr txBox="1"/>
              <p:nvPr/>
            </p:nvSpPr>
            <p:spPr>
              <a:xfrm>
                <a:off x="8683130" y="3145961"/>
                <a:ext cx="468384" cy="674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b="0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105" name="文字方塊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130" y="3145961"/>
                <a:ext cx="468384" cy="674031"/>
              </a:xfrm>
              <a:prstGeom prst="rect">
                <a:avLst/>
              </a:prstGeom>
              <a:blipFill>
                <a:blip r:embed="rId5"/>
                <a:stretch>
                  <a:fillRect r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單箭頭接點 107"/>
          <p:cNvCxnSpPr/>
          <p:nvPr/>
        </p:nvCxnSpPr>
        <p:spPr>
          <a:xfrm>
            <a:off x="10359528" y="4401563"/>
            <a:ext cx="613096" cy="2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橢圓 109"/>
          <p:cNvSpPr/>
          <p:nvPr/>
        </p:nvSpPr>
        <p:spPr>
          <a:xfrm>
            <a:off x="10963535" y="3878857"/>
            <a:ext cx="1208014" cy="107379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11" name="文字方塊 110"/>
          <p:cNvSpPr txBox="1"/>
          <p:nvPr/>
        </p:nvSpPr>
        <p:spPr>
          <a:xfrm>
            <a:off x="10685957" y="5042252"/>
            <a:ext cx="1402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Core &gt;=10 or not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5" name="直線單箭頭接點 54"/>
          <p:cNvCxnSpPr>
            <a:stCxn id="21" idx="6"/>
            <a:endCxn id="22" idx="1"/>
          </p:cNvCxnSpPr>
          <p:nvPr/>
        </p:nvCxnSpPr>
        <p:spPr>
          <a:xfrm>
            <a:off x="5994457" y="2633331"/>
            <a:ext cx="1403101" cy="8060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21" idx="6"/>
            <a:endCxn id="23" idx="1"/>
          </p:cNvCxnSpPr>
          <p:nvPr/>
        </p:nvCxnSpPr>
        <p:spPr>
          <a:xfrm>
            <a:off x="5994457" y="2633331"/>
            <a:ext cx="1403101" cy="1986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21" idx="6"/>
            <a:endCxn id="24" idx="1"/>
          </p:cNvCxnSpPr>
          <p:nvPr/>
        </p:nvCxnSpPr>
        <p:spPr>
          <a:xfrm>
            <a:off x="5994457" y="2633331"/>
            <a:ext cx="1403101" cy="320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18" idx="6"/>
            <a:endCxn id="25" idx="2"/>
          </p:cNvCxnSpPr>
          <p:nvPr/>
        </p:nvCxnSpPr>
        <p:spPr>
          <a:xfrm flipV="1">
            <a:off x="5994457" y="2638420"/>
            <a:ext cx="1226191" cy="1163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18" idx="6"/>
            <a:endCxn id="22" idx="2"/>
          </p:cNvCxnSpPr>
          <p:nvPr/>
        </p:nvCxnSpPr>
        <p:spPr>
          <a:xfrm>
            <a:off x="5994457" y="3801564"/>
            <a:ext cx="1226191" cy="17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18" idx="6"/>
            <a:endCxn id="23" idx="1"/>
          </p:cNvCxnSpPr>
          <p:nvPr/>
        </p:nvCxnSpPr>
        <p:spPr>
          <a:xfrm>
            <a:off x="5994457" y="3801564"/>
            <a:ext cx="1403101" cy="818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18" idx="6"/>
            <a:endCxn id="24" idx="1"/>
          </p:cNvCxnSpPr>
          <p:nvPr/>
        </p:nvCxnSpPr>
        <p:spPr>
          <a:xfrm>
            <a:off x="5994457" y="3801564"/>
            <a:ext cx="1403101" cy="2035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stCxn id="19" idx="6"/>
            <a:endCxn id="25" idx="3"/>
          </p:cNvCxnSpPr>
          <p:nvPr/>
        </p:nvCxnSpPr>
        <p:spPr>
          <a:xfrm flipV="1">
            <a:off x="5994457" y="3018062"/>
            <a:ext cx="1403101" cy="1988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stCxn id="19" idx="6"/>
            <a:endCxn id="22" idx="2"/>
          </p:cNvCxnSpPr>
          <p:nvPr/>
        </p:nvCxnSpPr>
        <p:spPr>
          <a:xfrm flipV="1">
            <a:off x="5994457" y="3819017"/>
            <a:ext cx="1226191" cy="1187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19" idx="6"/>
            <a:endCxn id="23" idx="2"/>
          </p:cNvCxnSpPr>
          <p:nvPr/>
        </p:nvCxnSpPr>
        <p:spPr>
          <a:xfrm flipV="1">
            <a:off x="5994457" y="4999614"/>
            <a:ext cx="1226191" cy="7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19" idx="6"/>
            <a:endCxn id="24" idx="2"/>
          </p:cNvCxnSpPr>
          <p:nvPr/>
        </p:nvCxnSpPr>
        <p:spPr>
          <a:xfrm>
            <a:off x="5994457" y="5006653"/>
            <a:ext cx="1226191" cy="12103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20" idx="6"/>
            <a:endCxn id="24" idx="2"/>
          </p:cNvCxnSpPr>
          <p:nvPr/>
        </p:nvCxnSpPr>
        <p:spPr>
          <a:xfrm>
            <a:off x="5994457" y="6207677"/>
            <a:ext cx="1226191" cy="9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stCxn id="20" idx="6"/>
            <a:endCxn id="23" idx="2"/>
          </p:cNvCxnSpPr>
          <p:nvPr/>
        </p:nvCxnSpPr>
        <p:spPr>
          <a:xfrm flipV="1">
            <a:off x="5994457" y="4999614"/>
            <a:ext cx="1226191" cy="1208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20" idx="6"/>
            <a:endCxn id="22" idx="2"/>
          </p:cNvCxnSpPr>
          <p:nvPr/>
        </p:nvCxnSpPr>
        <p:spPr>
          <a:xfrm flipV="1">
            <a:off x="5994457" y="3819017"/>
            <a:ext cx="1226191" cy="2388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stCxn id="20" idx="6"/>
            <a:endCxn id="25" idx="3"/>
          </p:cNvCxnSpPr>
          <p:nvPr/>
        </p:nvCxnSpPr>
        <p:spPr>
          <a:xfrm flipV="1">
            <a:off x="5994457" y="3018062"/>
            <a:ext cx="1403101" cy="3189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>
            <a:stCxn id="22" idx="6"/>
            <a:endCxn id="71" idx="2"/>
          </p:cNvCxnSpPr>
          <p:nvPr/>
        </p:nvCxnSpPr>
        <p:spPr>
          <a:xfrm>
            <a:off x="8428662" y="3819017"/>
            <a:ext cx="722852" cy="537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>
            <a:stCxn id="23" idx="6"/>
            <a:endCxn id="71" idx="2"/>
          </p:cNvCxnSpPr>
          <p:nvPr/>
        </p:nvCxnSpPr>
        <p:spPr>
          <a:xfrm flipV="1">
            <a:off x="8428662" y="4356888"/>
            <a:ext cx="722852" cy="642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stCxn id="24" idx="6"/>
            <a:endCxn id="71" idx="2"/>
          </p:cNvCxnSpPr>
          <p:nvPr/>
        </p:nvCxnSpPr>
        <p:spPr>
          <a:xfrm flipV="1">
            <a:off x="8428662" y="4356888"/>
            <a:ext cx="722852" cy="1860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圖片 94"/>
          <p:cNvPicPr>
            <a:picLocks noChangeAspect="1"/>
          </p:cNvPicPr>
          <p:nvPr/>
        </p:nvPicPr>
        <p:blipFill rotWithShape="1">
          <a:blip r:embed="rId6"/>
          <a:srcRect t="3752" r="2249" b="4351"/>
          <a:stretch/>
        </p:blipFill>
        <p:spPr>
          <a:xfrm>
            <a:off x="8565683" y="475752"/>
            <a:ext cx="3510170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69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9775"/>
            <a:ext cx="2936147" cy="1957431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3107" cy="1325563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smtClean="0"/>
              <a:t>evaluate (input one variable) – training set </a:t>
            </a:r>
            <a:endParaRPr lang="en-US" dirty="0"/>
          </a:p>
        </p:txBody>
      </p:sp>
      <p:pic>
        <p:nvPicPr>
          <p:cNvPr id="10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80" y="3152571"/>
            <a:ext cx="2927759" cy="1951839"/>
          </a:xfrm>
          <a:prstGeom prst="rect">
            <a:avLst/>
          </a:prstGeom>
        </p:spPr>
      </p:pic>
      <p:pic>
        <p:nvPicPr>
          <p:cNvPr id="11" name="內容版面配置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572" y="3149775"/>
            <a:ext cx="2936147" cy="1957431"/>
          </a:xfrm>
          <a:prstGeom prst="rect">
            <a:avLst/>
          </a:prstGeom>
        </p:spPr>
      </p:pic>
      <p:pic>
        <p:nvPicPr>
          <p:cNvPr id="12" name="內容版面配置區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409" y="3160960"/>
            <a:ext cx="2902591" cy="1935060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064487" y="1525243"/>
          <a:ext cx="9891504" cy="57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876">
                  <a:extLst>
                    <a:ext uri="{9D8B030D-6E8A-4147-A177-3AD203B41FA5}">
                      <a16:colId xmlns:a16="http://schemas.microsoft.com/office/drawing/2014/main" val="22856520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40557194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705470917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1913698729"/>
                    </a:ext>
                  </a:extLst>
                </a:gridCol>
              </a:tblGrid>
              <a:tr h="579483"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r>
                        <a:rPr lang="en-US" baseline="0" dirty="0" smtClean="0"/>
                        <a:t>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precipitation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r>
                        <a:rPr lang="en-US" baseline="0" dirty="0" smtClean="0"/>
                        <a:t> top height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r>
                        <a:rPr lang="en-US" baseline="0" dirty="0" smtClean="0"/>
                        <a:t> base height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16518"/>
                  </a:ext>
                </a:extLst>
              </a:tr>
            </a:tbl>
          </a:graphicData>
        </a:graphic>
      </p:graphicFrame>
      <p:sp>
        <p:nvSpPr>
          <p:cNvPr id="2" name="向下箭號 1"/>
          <p:cNvSpPr/>
          <p:nvPr/>
        </p:nvSpPr>
        <p:spPr>
          <a:xfrm>
            <a:off x="1306286" y="2245179"/>
            <a:ext cx="881743" cy="8245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向下箭號 8"/>
          <p:cNvSpPr/>
          <p:nvPr/>
        </p:nvSpPr>
        <p:spPr>
          <a:xfrm>
            <a:off x="4105487" y="2279919"/>
            <a:ext cx="881743" cy="8245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向下箭號 13"/>
          <p:cNvSpPr/>
          <p:nvPr/>
        </p:nvSpPr>
        <p:spPr>
          <a:xfrm>
            <a:off x="6797055" y="2279919"/>
            <a:ext cx="881743" cy="8245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向下箭號 14"/>
          <p:cNvSpPr/>
          <p:nvPr/>
        </p:nvSpPr>
        <p:spPr>
          <a:xfrm>
            <a:off x="9778093" y="2214954"/>
            <a:ext cx="881743" cy="8245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43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3107" cy="1325563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smtClean="0"/>
              <a:t>evaluate (input one variable) –Test set </a:t>
            </a:r>
            <a:endParaRPr 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020233"/>
              </p:ext>
            </p:extLst>
          </p:nvPr>
        </p:nvGraphicFramePr>
        <p:xfrm>
          <a:off x="1064487" y="1525243"/>
          <a:ext cx="9891504" cy="57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876">
                  <a:extLst>
                    <a:ext uri="{9D8B030D-6E8A-4147-A177-3AD203B41FA5}">
                      <a16:colId xmlns:a16="http://schemas.microsoft.com/office/drawing/2014/main" val="22856520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40557194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705470917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1913698729"/>
                    </a:ext>
                  </a:extLst>
                </a:gridCol>
              </a:tblGrid>
              <a:tr h="57948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size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precipitation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r>
                        <a:rPr lang="en-US" baseline="0" dirty="0" smtClean="0"/>
                        <a:t> top height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r>
                        <a:rPr lang="en-US" baseline="0" dirty="0" smtClean="0"/>
                        <a:t> base height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16518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064487" y="3621532"/>
          <a:ext cx="28829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  <a:gridCol w="1441450">
                  <a:extLst>
                    <a:ext uri="{9D8B030D-6E8A-4147-A177-3AD203B41FA5}">
                      <a16:colId xmlns:a16="http://schemas.microsoft.com/office/drawing/2014/main" val="26725262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0.96345514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0.10445079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004" y="2951607"/>
            <a:ext cx="3076575" cy="2076450"/>
          </a:xfrm>
          <a:prstGeom prst="rect">
            <a:avLst/>
          </a:prstGeom>
        </p:spPr>
      </p:pic>
      <p:sp>
        <p:nvSpPr>
          <p:cNvPr id="2" name="向下箭號 1"/>
          <p:cNvSpPr/>
          <p:nvPr/>
        </p:nvSpPr>
        <p:spPr>
          <a:xfrm>
            <a:off x="6694714" y="4816929"/>
            <a:ext cx="400050" cy="8409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478236" y="4131129"/>
            <a:ext cx="2726871" cy="473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344579" y="4183227"/>
            <a:ext cx="206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Big cloud(core&gt;=10)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398769"/>
              </p:ext>
            </p:extLst>
          </p:nvPr>
        </p:nvGraphicFramePr>
        <p:xfrm>
          <a:off x="6085566" y="5784179"/>
          <a:ext cx="144145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0.74162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1126671" y="3118757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and loss at test set</a:t>
            </a:r>
            <a:endParaRPr 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67324" y="2582057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 = </a:t>
            </a:r>
            <a:r>
              <a:rPr lang="en-US" dirty="0" err="1"/>
              <a:t>confusion_matrix</a:t>
            </a:r>
            <a:endParaRPr lang="en-US" dirty="0"/>
          </a:p>
        </p:txBody>
      </p:sp>
      <p:sp>
        <p:nvSpPr>
          <p:cNvPr id="12" name="矩形 11"/>
          <p:cNvSpPr/>
          <p:nvPr/>
        </p:nvSpPr>
        <p:spPr>
          <a:xfrm>
            <a:off x="5478235" y="3831115"/>
            <a:ext cx="212271" cy="72144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14" name="矩形 13"/>
          <p:cNvSpPr/>
          <p:nvPr/>
        </p:nvSpPr>
        <p:spPr>
          <a:xfrm>
            <a:off x="5688466" y="3501335"/>
            <a:ext cx="2399574" cy="32956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3257550" y="4000500"/>
            <a:ext cx="2220686" cy="102755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3293949" y="4472698"/>
            <a:ext cx="2220686" cy="102755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200150" y="4816929"/>
            <a:ext cx="209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本來是</a:t>
            </a:r>
            <a:r>
              <a:rPr lang="en-US" altLang="zh-TW" dirty="0" smtClean="0"/>
              <a:t>core&lt;10</a:t>
            </a:r>
            <a:r>
              <a:rPr lang="zh-TW" altLang="en-US" dirty="0" smtClean="0"/>
              <a:t>的雲</a:t>
            </a:r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123269" y="5302188"/>
            <a:ext cx="224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本來是</a:t>
            </a:r>
            <a:r>
              <a:rPr lang="en-US" altLang="zh-TW" dirty="0" smtClean="0"/>
              <a:t>core&gt;=10</a:t>
            </a:r>
            <a:r>
              <a:rPr lang="zh-TW" altLang="en-US" dirty="0" smtClean="0"/>
              <a:t>的雲</a:t>
            </a:r>
            <a:endParaRPr lang="en-US" dirty="0"/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6302830" y="2597673"/>
            <a:ext cx="2205672" cy="90366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7527016" y="3020675"/>
            <a:ext cx="981486" cy="49466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8508502" y="2397391"/>
            <a:ext cx="209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預測是</a:t>
            </a:r>
            <a:r>
              <a:rPr lang="en-US" altLang="zh-TW" dirty="0" smtClean="0"/>
              <a:t>core&lt;10</a:t>
            </a:r>
            <a:r>
              <a:rPr lang="zh-TW" altLang="en-US" dirty="0" smtClean="0"/>
              <a:t>的雲</a:t>
            </a:r>
            <a:endParaRPr 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8521865" y="2864838"/>
            <a:ext cx="223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預測是</a:t>
            </a:r>
            <a:r>
              <a:rPr lang="en-US" altLang="zh-TW" dirty="0" smtClean="0"/>
              <a:t>core&gt;=10</a:t>
            </a:r>
            <a:r>
              <a:rPr lang="zh-TW" altLang="en-US" dirty="0" smtClean="0"/>
              <a:t>的雲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25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2" grpId="0" animBg="1"/>
      <p:bldP spid="14" grpId="0" animBg="1"/>
      <p:bldP spid="18" grpId="0"/>
      <p:bldP spid="19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l="2391"/>
          <a:stretch/>
        </p:blipFill>
        <p:spPr>
          <a:xfrm>
            <a:off x="5437414" y="2977307"/>
            <a:ext cx="3355522" cy="215803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3107" cy="1325563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smtClean="0"/>
              <a:t>evaluate (input one variable) –Test set </a:t>
            </a:r>
            <a:endParaRPr 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787048"/>
              </p:ext>
            </p:extLst>
          </p:nvPr>
        </p:nvGraphicFramePr>
        <p:xfrm>
          <a:off x="1064487" y="1525243"/>
          <a:ext cx="9891504" cy="57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876">
                  <a:extLst>
                    <a:ext uri="{9D8B030D-6E8A-4147-A177-3AD203B41FA5}">
                      <a16:colId xmlns:a16="http://schemas.microsoft.com/office/drawing/2014/main" val="22856520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40557194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705470917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1913698729"/>
                    </a:ext>
                  </a:extLst>
                </a:gridCol>
              </a:tblGrid>
              <a:tr h="57948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size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precipitation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top height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base height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16518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413732"/>
              </p:ext>
            </p:extLst>
          </p:nvPr>
        </p:nvGraphicFramePr>
        <p:xfrm>
          <a:off x="1064487" y="3621532"/>
          <a:ext cx="28829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  <a:gridCol w="1441450">
                  <a:extLst>
                    <a:ext uri="{9D8B030D-6E8A-4147-A177-3AD203B41FA5}">
                      <a16:colId xmlns:a16="http://schemas.microsoft.com/office/drawing/2014/main" val="26725262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0.92284976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0.36415451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2" name="向下箭號 1"/>
          <p:cNvSpPr/>
          <p:nvPr/>
        </p:nvSpPr>
        <p:spPr>
          <a:xfrm>
            <a:off x="6694714" y="4816929"/>
            <a:ext cx="400050" cy="8409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478236" y="4131129"/>
            <a:ext cx="2726871" cy="473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344579" y="4183227"/>
            <a:ext cx="206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Big cloud(core&gt;=10)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085566" y="5784179"/>
          <a:ext cx="144145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1126671" y="3118757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and loss at test set</a:t>
            </a:r>
            <a:endParaRPr 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267324" y="2582057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 = </a:t>
            </a:r>
            <a:r>
              <a:rPr lang="en-US" dirty="0" err="1"/>
              <a:t>confusion_matrix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179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224" y="2977306"/>
            <a:ext cx="3079030" cy="215803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3107" cy="1325563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smtClean="0"/>
              <a:t>evaluate (input one variable) –Test set </a:t>
            </a:r>
            <a:endParaRPr 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064487" y="1525243"/>
          <a:ext cx="9891504" cy="57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876">
                  <a:extLst>
                    <a:ext uri="{9D8B030D-6E8A-4147-A177-3AD203B41FA5}">
                      <a16:colId xmlns:a16="http://schemas.microsoft.com/office/drawing/2014/main" val="22856520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40557194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705470917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1913698729"/>
                    </a:ext>
                  </a:extLst>
                </a:gridCol>
              </a:tblGrid>
              <a:tr h="57948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size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precipitation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top height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r>
                        <a:rPr lang="en-US" baseline="0" dirty="0" smtClean="0"/>
                        <a:t> base height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16518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064487" y="3621532"/>
          <a:ext cx="28829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  <a:gridCol w="1441450">
                  <a:extLst>
                    <a:ext uri="{9D8B030D-6E8A-4147-A177-3AD203B41FA5}">
                      <a16:colId xmlns:a16="http://schemas.microsoft.com/office/drawing/2014/main" val="26725262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0.95275009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0.15372456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2" name="向下箭號 1"/>
          <p:cNvSpPr/>
          <p:nvPr/>
        </p:nvSpPr>
        <p:spPr>
          <a:xfrm>
            <a:off x="6694714" y="4816929"/>
            <a:ext cx="400050" cy="8409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478236" y="4131129"/>
            <a:ext cx="2726871" cy="473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344579" y="4183227"/>
            <a:ext cx="206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Big cloud(core&gt;=10)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085566" y="5784179"/>
          <a:ext cx="144145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0.40669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1126671" y="3118757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and loss at test set</a:t>
            </a:r>
            <a:endParaRPr 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67324" y="2582057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 = </a:t>
            </a:r>
            <a:r>
              <a:rPr lang="en-US" dirty="0" err="1"/>
              <a:t>confusion_matrix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31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224" y="2977307"/>
            <a:ext cx="3676650" cy="222885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3107" cy="1325563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smtClean="0"/>
              <a:t>evaluate (input one variable) –Test set </a:t>
            </a:r>
            <a:endParaRPr 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448779"/>
              </p:ext>
            </p:extLst>
          </p:nvPr>
        </p:nvGraphicFramePr>
        <p:xfrm>
          <a:off x="1064487" y="1525243"/>
          <a:ext cx="9891504" cy="57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876">
                  <a:extLst>
                    <a:ext uri="{9D8B030D-6E8A-4147-A177-3AD203B41FA5}">
                      <a16:colId xmlns:a16="http://schemas.microsoft.com/office/drawing/2014/main" val="22856520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40557194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705470917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1913698729"/>
                    </a:ext>
                  </a:extLst>
                </a:gridCol>
              </a:tblGrid>
              <a:tr h="57948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size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precipitation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top height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base height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16518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700649"/>
              </p:ext>
            </p:extLst>
          </p:nvPr>
        </p:nvGraphicFramePr>
        <p:xfrm>
          <a:off x="1064487" y="3621532"/>
          <a:ext cx="28829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  <a:gridCol w="1441450">
                  <a:extLst>
                    <a:ext uri="{9D8B030D-6E8A-4147-A177-3AD203B41FA5}">
                      <a16:colId xmlns:a16="http://schemas.microsoft.com/office/drawing/2014/main" val="26725262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0.94019933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0.17771212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2" name="向下箭號 1"/>
          <p:cNvSpPr/>
          <p:nvPr/>
        </p:nvSpPr>
        <p:spPr>
          <a:xfrm>
            <a:off x="6694714" y="4816929"/>
            <a:ext cx="400050" cy="8409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478236" y="4131129"/>
            <a:ext cx="2726871" cy="473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344579" y="4183227"/>
            <a:ext cx="206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Big cloud(core&gt;=10)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588006"/>
              </p:ext>
            </p:extLst>
          </p:nvPr>
        </p:nvGraphicFramePr>
        <p:xfrm>
          <a:off x="6085566" y="5784179"/>
          <a:ext cx="144145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0.3397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1126671" y="3118757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and loss at test set</a:t>
            </a:r>
            <a:endParaRPr 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267324" y="2582057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 = </a:t>
            </a:r>
            <a:r>
              <a:rPr lang="en-US" dirty="0" err="1"/>
              <a:t>confusion_matrix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903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655" y="2949811"/>
            <a:ext cx="3686175" cy="236220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3107" cy="1325563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smtClean="0"/>
              <a:t>evaluate (input three variable) –Test set </a:t>
            </a:r>
            <a:endParaRPr 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117502"/>
              </p:ext>
            </p:extLst>
          </p:nvPr>
        </p:nvGraphicFramePr>
        <p:xfrm>
          <a:off x="1064487" y="1525243"/>
          <a:ext cx="9891504" cy="57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876">
                  <a:extLst>
                    <a:ext uri="{9D8B030D-6E8A-4147-A177-3AD203B41FA5}">
                      <a16:colId xmlns:a16="http://schemas.microsoft.com/office/drawing/2014/main" val="22856520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40557194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705470917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1913698729"/>
                    </a:ext>
                  </a:extLst>
                </a:gridCol>
              </a:tblGrid>
              <a:tr h="57948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size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precipitation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top height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base height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16518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298688"/>
              </p:ext>
            </p:extLst>
          </p:nvPr>
        </p:nvGraphicFramePr>
        <p:xfrm>
          <a:off x="1064487" y="3621532"/>
          <a:ext cx="28829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  <a:gridCol w="1441450">
                  <a:extLst>
                    <a:ext uri="{9D8B030D-6E8A-4147-A177-3AD203B41FA5}">
                      <a16:colId xmlns:a16="http://schemas.microsoft.com/office/drawing/2014/main" val="26725262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0.9409376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0.15735944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2" name="向下箭號 1"/>
          <p:cNvSpPr/>
          <p:nvPr/>
        </p:nvSpPr>
        <p:spPr>
          <a:xfrm>
            <a:off x="6694714" y="4816929"/>
            <a:ext cx="400050" cy="8409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478236" y="4131129"/>
            <a:ext cx="2726871" cy="473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344579" y="4183227"/>
            <a:ext cx="206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Big cloud(core&gt;=10)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868861"/>
              </p:ext>
            </p:extLst>
          </p:nvPr>
        </p:nvGraphicFramePr>
        <p:xfrm>
          <a:off x="6085566" y="5784179"/>
          <a:ext cx="144145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0.344449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1126671" y="3118757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and loss at test set</a:t>
            </a:r>
            <a:endParaRPr 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67324" y="2582057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 = </a:t>
            </a:r>
            <a:r>
              <a:rPr lang="en-US" dirty="0" err="1"/>
              <a:t>confusion_matrix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1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94" b="7630"/>
          <a:stretch/>
        </p:blipFill>
        <p:spPr>
          <a:xfrm>
            <a:off x="1485900" y="1747839"/>
            <a:ext cx="9144000" cy="4669290"/>
          </a:xfrm>
        </p:spPr>
      </p:pic>
    </p:spTree>
    <p:extLst>
      <p:ext uri="{BB962C8B-B14F-4D97-AF65-F5344CB8AC3E}">
        <p14:creationId xmlns:p14="http://schemas.microsoft.com/office/powerpoint/2010/main" val="2035002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4" y="2951389"/>
            <a:ext cx="3943350" cy="228600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3107" cy="1325563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smtClean="0"/>
              <a:t>evaluate (input three variable) –Test set </a:t>
            </a:r>
            <a:endParaRPr 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077391"/>
              </p:ext>
            </p:extLst>
          </p:nvPr>
        </p:nvGraphicFramePr>
        <p:xfrm>
          <a:off x="1064487" y="1525243"/>
          <a:ext cx="9891504" cy="57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876">
                  <a:extLst>
                    <a:ext uri="{9D8B030D-6E8A-4147-A177-3AD203B41FA5}">
                      <a16:colId xmlns:a16="http://schemas.microsoft.com/office/drawing/2014/main" val="22856520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40557194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705470917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1913698729"/>
                    </a:ext>
                  </a:extLst>
                </a:gridCol>
              </a:tblGrid>
              <a:tr h="57948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size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precipitation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top height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base height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16518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504172"/>
              </p:ext>
            </p:extLst>
          </p:nvPr>
        </p:nvGraphicFramePr>
        <p:xfrm>
          <a:off x="1064487" y="3621532"/>
          <a:ext cx="28829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  <a:gridCol w="1441450">
                  <a:extLst>
                    <a:ext uri="{9D8B030D-6E8A-4147-A177-3AD203B41FA5}">
                      <a16:colId xmlns:a16="http://schemas.microsoft.com/office/drawing/2014/main" val="26725262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0.94093761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0.14939170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2" name="向下箭號 1"/>
          <p:cNvSpPr/>
          <p:nvPr/>
        </p:nvSpPr>
        <p:spPr>
          <a:xfrm>
            <a:off x="6694714" y="4816929"/>
            <a:ext cx="400050" cy="8409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478236" y="4131129"/>
            <a:ext cx="2726871" cy="473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344579" y="4183227"/>
            <a:ext cx="206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Big cloud(core&gt;=10)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413646"/>
              </p:ext>
            </p:extLst>
          </p:nvPr>
        </p:nvGraphicFramePr>
        <p:xfrm>
          <a:off x="6085566" y="5784179"/>
          <a:ext cx="144145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0.31578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1126671" y="3118757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and loss at test set</a:t>
            </a:r>
            <a:endParaRPr 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67324" y="2582057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 = </a:t>
            </a:r>
            <a:r>
              <a:rPr lang="en-US" dirty="0" err="1"/>
              <a:t>confusion_matrix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813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243" y="2911639"/>
            <a:ext cx="3886200" cy="2543175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3107" cy="1325563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smtClean="0"/>
              <a:t>evaluate (input four variable) –Test set </a:t>
            </a:r>
            <a:endParaRPr 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939150"/>
              </p:ext>
            </p:extLst>
          </p:nvPr>
        </p:nvGraphicFramePr>
        <p:xfrm>
          <a:off x="1064487" y="1525243"/>
          <a:ext cx="9891504" cy="57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876">
                  <a:extLst>
                    <a:ext uri="{9D8B030D-6E8A-4147-A177-3AD203B41FA5}">
                      <a16:colId xmlns:a16="http://schemas.microsoft.com/office/drawing/2014/main" val="22856520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40557194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705470917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1913698729"/>
                    </a:ext>
                  </a:extLst>
                </a:gridCol>
              </a:tblGrid>
              <a:tr h="57948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size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precipitation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top height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base height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16518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140814"/>
              </p:ext>
            </p:extLst>
          </p:nvPr>
        </p:nvGraphicFramePr>
        <p:xfrm>
          <a:off x="1064487" y="3621532"/>
          <a:ext cx="28829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  <a:gridCol w="1441450">
                  <a:extLst>
                    <a:ext uri="{9D8B030D-6E8A-4147-A177-3AD203B41FA5}">
                      <a16:colId xmlns:a16="http://schemas.microsoft.com/office/drawing/2014/main" val="26725262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0.96308601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0.083921578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2" name="向下箭號 1"/>
          <p:cNvSpPr/>
          <p:nvPr/>
        </p:nvSpPr>
        <p:spPr>
          <a:xfrm>
            <a:off x="6694714" y="4816929"/>
            <a:ext cx="400050" cy="8409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478236" y="4131129"/>
            <a:ext cx="2726871" cy="473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344579" y="4183227"/>
            <a:ext cx="206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Big cloud(core&gt;=10)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160985"/>
              </p:ext>
            </p:extLst>
          </p:nvPr>
        </p:nvGraphicFramePr>
        <p:xfrm>
          <a:off x="6085566" y="5784179"/>
          <a:ext cx="144145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0.79904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1126671" y="3118757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and loss at test set</a:t>
            </a:r>
            <a:endParaRPr 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267324" y="2582057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 = </a:t>
            </a:r>
            <a:r>
              <a:rPr lang="en-US" dirty="0" err="1"/>
              <a:t>confusion_matrix</a:t>
            </a:r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r="53836"/>
          <a:stretch/>
        </p:blipFill>
        <p:spPr>
          <a:xfrm>
            <a:off x="9885622" y="1328448"/>
            <a:ext cx="1785235" cy="287655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7" t="9909" r="9092" b="13553"/>
          <a:stretch/>
        </p:blipFill>
        <p:spPr>
          <a:xfrm>
            <a:off x="204106" y="1983921"/>
            <a:ext cx="4955722" cy="487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54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2381" t="2265" b="-1"/>
          <a:stretch/>
        </p:blipFill>
        <p:spPr>
          <a:xfrm>
            <a:off x="5151664" y="2775857"/>
            <a:ext cx="3793672" cy="2485562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3107" cy="1325563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smtClean="0"/>
              <a:t>evaluate (input four variable) –Test set </a:t>
            </a:r>
            <a:endParaRPr 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1064487" y="1525243"/>
          <a:ext cx="9891504" cy="57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876">
                  <a:extLst>
                    <a:ext uri="{9D8B030D-6E8A-4147-A177-3AD203B41FA5}">
                      <a16:colId xmlns:a16="http://schemas.microsoft.com/office/drawing/2014/main" val="22856520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40557194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705470917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1913698729"/>
                    </a:ext>
                  </a:extLst>
                </a:gridCol>
              </a:tblGrid>
              <a:tr h="57948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size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precipitation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top height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base height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16518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566000"/>
              </p:ext>
            </p:extLst>
          </p:nvPr>
        </p:nvGraphicFramePr>
        <p:xfrm>
          <a:off x="1064487" y="3621532"/>
          <a:ext cx="28829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  <a:gridCol w="1441450">
                  <a:extLst>
                    <a:ext uri="{9D8B030D-6E8A-4147-A177-3AD203B41FA5}">
                      <a16:colId xmlns:a16="http://schemas.microsoft.com/office/drawing/2014/main" val="26725262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0.9117755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0.2108229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2" name="向下箭號 1"/>
          <p:cNvSpPr/>
          <p:nvPr/>
        </p:nvSpPr>
        <p:spPr>
          <a:xfrm>
            <a:off x="6694714" y="4816929"/>
            <a:ext cx="400050" cy="8409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478236" y="4131129"/>
            <a:ext cx="2726871" cy="473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344579" y="4183227"/>
            <a:ext cx="206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Big cloud(core&gt;=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922503"/>
              </p:ext>
            </p:extLst>
          </p:nvPr>
        </p:nvGraphicFramePr>
        <p:xfrm>
          <a:off x="6085566" y="5784179"/>
          <a:ext cx="144145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0.76565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1126671" y="3118757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and loss at test set</a:t>
            </a:r>
            <a:endParaRPr 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50996" y="2410607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 = </a:t>
            </a:r>
            <a:r>
              <a:rPr lang="en-US" dirty="0" err="1"/>
              <a:t>confusion_matrix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86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165" y="2940446"/>
            <a:ext cx="3803197" cy="2485562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3107" cy="1325563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smtClean="0"/>
              <a:t>evaluate (input four variable) –Test set </a:t>
            </a:r>
            <a:endParaRPr 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1064487" y="1525243"/>
          <a:ext cx="9891504" cy="57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876">
                  <a:extLst>
                    <a:ext uri="{9D8B030D-6E8A-4147-A177-3AD203B41FA5}">
                      <a16:colId xmlns:a16="http://schemas.microsoft.com/office/drawing/2014/main" val="22856520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40557194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705470917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1913698729"/>
                    </a:ext>
                  </a:extLst>
                </a:gridCol>
              </a:tblGrid>
              <a:tr h="57948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size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precipitation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top height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base height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16518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21511"/>
              </p:ext>
            </p:extLst>
          </p:nvPr>
        </p:nvGraphicFramePr>
        <p:xfrm>
          <a:off x="1064487" y="3621532"/>
          <a:ext cx="28829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  <a:gridCol w="1441450">
                  <a:extLst>
                    <a:ext uri="{9D8B030D-6E8A-4147-A177-3AD203B41FA5}">
                      <a16:colId xmlns:a16="http://schemas.microsoft.com/office/drawing/2014/main" val="26725262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0.88630491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0.29028649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2" name="向下箭號 1"/>
          <p:cNvSpPr/>
          <p:nvPr/>
        </p:nvSpPr>
        <p:spPr>
          <a:xfrm>
            <a:off x="6694714" y="4816929"/>
            <a:ext cx="400050" cy="8409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478236" y="4131129"/>
            <a:ext cx="2726871" cy="473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344579" y="4183227"/>
            <a:ext cx="206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Big cloud(core&gt;=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6085566" y="5784179"/>
          <a:ext cx="144145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0.76386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1126671" y="3118757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and loss at test set</a:t>
            </a:r>
            <a:endParaRPr 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267324" y="2582057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 = </a:t>
            </a:r>
            <a:r>
              <a:rPr lang="en-US" dirty="0" err="1"/>
              <a:t>confusion_matrix</a:t>
            </a:r>
            <a:endParaRPr 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698" y="2462897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42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24" y="2997653"/>
            <a:ext cx="3562350" cy="2219325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3107" cy="1325563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smtClean="0"/>
              <a:t>evaluate (input four variable) –Test set </a:t>
            </a:r>
            <a:endParaRPr 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1064487" y="1525243"/>
          <a:ext cx="9891504" cy="57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876">
                  <a:extLst>
                    <a:ext uri="{9D8B030D-6E8A-4147-A177-3AD203B41FA5}">
                      <a16:colId xmlns:a16="http://schemas.microsoft.com/office/drawing/2014/main" val="22856520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40557194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705470917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1913698729"/>
                    </a:ext>
                  </a:extLst>
                </a:gridCol>
              </a:tblGrid>
              <a:tr h="57948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size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precipitation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top height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base height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16518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284466"/>
              </p:ext>
            </p:extLst>
          </p:nvPr>
        </p:nvGraphicFramePr>
        <p:xfrm>
          <a:off x="1064487" y="3621532"/>
          <a:ext cx="28829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  <a:gridCol w="1441450">
                  <a:extLst>
                    <a:ext uri="{9D8B030D-6E8A-4147-A177-3AD203B41FA5}">
                      <a16:colId xmlns:a16="http://schemas.microsoft.com/office/drawing/2014/main" val="26725262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0.91251384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0.20820352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2" name="向下箭號 1"/>
          <p:cNvSpPr/>
          <p:nvPr/>
        </p:nvSpPr>
        <p:spPr>
          <a:xfrm>
            <a:off x="6694714" y="4816929"/>
            <a:ext cx="400050" cy="8409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478236" y="4131129"/>
            <a:ext cx="2726871" cy="473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344579" y="4183227"/>
            <a:ext cx="206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Big cloud(core&gt;=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22929"/>
              </p:ext>
            </p:extLst>
          </p:nvPr>
        </p:nvGraphicFramePr>
        <p:xfrm>
          <a:off x="6085566" y="5784179"/>
          <a:ext cx="144145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0.74955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1064487" y="3207494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and loss at test set</a:t>
            </a:r>
            <a:endParaRPr 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267324" y="2582057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 = </a:t>
            </a:r>
            <a:r>
              <a:rPr lang="en-US" dirty="0" err="1"/>
              <a:t>confusion_matrix</a:t>
            </a:r>
            <a:endParaRPr 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605" y="2354010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00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39" y="2951389"/>
            <a:ext cx="3657600" cy="215265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3107" cy="1325563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smtClean="0"/>
              <a:t>evaluate (input four variable) –Test set </a:t>
            </a:r>
            <a:endParaRPr 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1064487" y="1525243"/>
          <a:ext cx="9891504" cy="57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876">
                  <a:extLst>
                    <a:ext uri="{9D8B030D-6E8A-4147-A177-3AD203B41FA5}">
                      <a16:colId xmlns:a16="http://schemas.microsoft.com/office/drawing/2014/main" val="22856520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40557194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705470917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1913698729"/>
                    </a:ext>
                  </a:extLst>
                </a:gridCol>
              </a:tblGrid>
              <a:tr h="57948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size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precipitation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top height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base height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16518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438447"/>
              </p:ext>
            </p:extLst>
          </p:nvPr>
        </p:nvGraphicFramePr>
        <p:xfrm>
          <a:off x="1064487" y="3621532"/>
          <a:ext cx="28829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  <a:gridCol w="1441450">
                  <a:extLst>
                    <a:ext uri="{9D8B030D-6E8A-4147-A177-3AD203B41FA5}">
                      <a16:colId xmlns:a16="http://schemas.microsoft.com/office/drawing/2014/main" val="26725262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0.91325212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0.21765163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2" name="向下箭號 1"/>
          <p:cNvSpPr/>
          <p:nvPr/>
        </p:nvSpPr>
        <p:spPr>
          <a:xfrm>
            <a:off x="6694714" y="4816929"/>
            <a:ext cx="400050" cy="8409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478236" y="4131129"/>
            <a:ext cx="2726871" cy="473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344579" y="4183227"/>
            <a:ext cx="206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Big cloud(core&gt;=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19806"/>
              </p:ext>
            </p:extLst>
          </p:nvPr>
        </p:nvGraphicFramePr>
        <p:xfrm>
          <a:off x="6085566" y="5784179"/>
          <a:ext cx="144145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0.724508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1064487" y="3207494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and loss at test set</a:t>
            </a:r>
            <a:endParaRPr 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267324" y="2582057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 = </a:t>
            </a:r>
            <a:r>
              <a:rPr lang="en-US" dirty="0" err="1"/>
              <a:t>confusion_matrix</a:t>
            </a:r>
            <a:endParaRPr 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761" y="2370828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2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535" y="2918732"/>
            <a:ext cx="3362325" cy="2124075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3107" cy="1325563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smtClean="0"/>
              <a:t>evaluate (input four variable) –Test set </a:t>
            </a:r>
            <a:endParaRPr 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1064487" y="1525243"/>
          <a:ext cx="9891504" cy="57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876">
                  <a:extLst>
                    <a:ext uri="{9D8B030D-6E8A-4147-A177-3AD203B41FA5}">
                      <a16:colId xmlns:a16="http://schemas.microsoft.com/office/drawing/2014/main" val="22856520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40557194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705470917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1913698729"/>
                    </a:ext>
                  </a:extLst>
                </a:gridCol>
              </a:tblGrid>
              <a:tr h="57948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size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precipitation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top height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base height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16518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034752"/>
              </p:ext>
            </p:extLst>
          </p:nvPr>
        </p:nvGraphicFramePr>
        <p:xfrm>
          <a:off x="1064487" y="3621532"/>
          <a:ext cx="28829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  <a:gridCol w="1441450">
                  <a:extLst>
                    <a:ext uri="{9D8B030D-6E8A-4147-A177-3AD203B41FA5}">
                      <a16:colId xmlns:a16="http://schemas.microsoft.com/office/drawing/2014/main" val="26725262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0.91325212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0.21765163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2" name="向下箭號 1"/>
          <p:cNvSpPr/>
          <p:nvPr/>
        </p:nvSpPr>
        <p:spPr>
          <a:xfrm>
            <a:off x="6694714" y="4816929"/>
            <a:ext cx="400050" cy="8409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478236" y="4131129"/>
            <a:ext cx="2726871" cy="473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344579" y="4183227"/>
            <a:ext cx="206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Big cloud(core&gt;=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433404"/>
              </p:ext>
            </p:extLst>
          </p:nvPr>
        </p:nvGraphicFramePr>
        <p:xfrm>
          <a:off x="6085566" y="5784179"/>
          <a:ext cx="144145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0.73345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1064487" y="3207494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and loss at test set</a:t>
            </a:r>
            <a:endParaRPr 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267324" y="2582057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 = </a:t>
            </a:r>
            <a:r>
              <a:rPr lang="en-US" dirty="0" err="1"/>
              <a:t>confusion_matrix</a:t>
            </a:r>
            <a:endParaRPr 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56" y="2494046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73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14" name="內容版面配置區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以下結論都只是對這份資料下的結論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1.</a:t>
            </a:r>
            <a:r>
              <a:rPr lang="zh-TW" altLang="en-US" dirty="0" smtClean="0"/>
              <a:t> </a:t>
            </a:r>
            <a:r>
              <a:rPr lang="zh-TW" altLang="en-US" dirty="0" smtClean="0">
                <a:solidFill>
                  <a:schemeClr val="accent5"/>
                </a:solidFill>
              </a:rPr>
              <a:t>平均降水</a:t>
            </a:r>
            <a:r>
              <a:rPr lang="zh-TW" altLang="en-US" dirty="0" smtClean="0"/>
              <a:t>對</a:t>
            </a:r>
            <a:r>
              <a:rPr lang="en-US" altLang="zh-TW" dirty="0" smtClean="0">
                <a:solidFill>
                  <a:schemeClr val="accent5"/>
                </a:solidFill>
              </a:rPr>
              <a:t>core</a:t>
            </a:r>
            <a:r>
              <a:rPr lang="zh-TW" altLang="en-US" dirty="0" smtClean="0">
                <a:solidFill>
                  <a:schemeClr val="accent5"/>
                </a:solidFill>
              </a:rPr>
              <a:t>數</a:t>
            </a:r>
            <a:r>
              <a:rPr lang="zh-TW" altLang="en-US" dirty="0" smtClean="0"/>
              <a:t>的判斷沒有幫助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2.</a:t>
            </a:r>
            <a:r>
              <a:rPr lang="zh-TW" altLang="en-US" dirty="0" smtClean="0"/>
              <a:t> </a:t>
            </a:r>
            <a:r>
              <a:rPr lang="zh-TW" altLang="en-US" dirty="0" smtClean="0">
                <a:solidFill>
                  <a:schemeClr val="accent5"/>
                </a:solidFill>
              </a:rPr>
              <a:t>雲底、雲頂高度</a:t>
            </a:r>
            <a:r>
              <a:rPr lang="zh-TW" altLang="en-US" dirty="0" smtClean="0"/>
              <a:t>有助於分類器對</a:t>
            </a:r>
            <a:r>
              <a:rPr lang="en-US" altLang="zh-TW" dirty="0" smtClean="0">
                <a:solidFill>
                  <a:schemeClr val="accent5"/>
                </a:solidFill>
              </a:rPr>
              <a:t>core</a:t>
            </a:r>
            <a:r>
              <a:rPr lang="zh-TW" altLang="en-US" dirty="0" smtClean="0">
                <a:solidFill>
                  <a:schemeClr val="accent5"/>
                </a:solidFill>
              </a:rPr>
              <a:t>數</a:t>
            </a:r>
            <a:r>
              <a:rPr lang="zh-TW" altLang="en-US" dirty="0" smtClean="0"/>
              <a:t>低</a:t>
            </a:r>
            <a:r>
              <a:rPr lang="en-US" altLang="zh-TW" dirty="0" smtClean="0"/>
              <a:t>(</a:t>
            </a:r>
            <a:r>
              <a:rPr lang="zh-TW" altLang="en-US" dirty="0" smtClean="0"/>
              <a:t>的雲</a:t>
            </a:r>
            <a:r>
              <a:rPr lang="en-US" altLang="zh-TW" dirty="0" smtClean="0"/>
              <a:t>)</a:t>
            </a:r>
            <a:r>
              <a:rPr lang="zh-TW" altLang="en-US" dirty="0" smtClean="0"/>
              <a:t>之正確率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3.</a:t>
            </a:r>
            <a:r>
              <a:rPr lang="zh-TW" altLang="en-US" dirty="0" smtClean="0"/>
              <a:t> 但只用</a:t>
            </a:r>
            <a:r>
              <a:rPr lang="zh-TW" altLang="en-US" dirty="0" smtClean="0">
                <a:solidFill>
                  <a:schemeClr val="accent5"/>
                </a:solidFill>
              </a:rPr>
              <a:t>雲頂高度</a:t>
            </a:r>
            <a:r>
              <a:rPr lang="zh-TW" altLang="en-US" dirty="0" smtClean="0"/>
              <a:t>作為訓練資料分類器的表現比較好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4.</a:t>
            </a:r>
            <a:r>
              <a:rPr lang="zh-TW" altLang="en-US" dirty="0" smtClean="0"/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雲體積顯然是判斷</a:t>
            </a:r>
            <a:r>
              <a:rPr lang="en-US" altLang="zh-TW" dirty="0" smtClean="0">
                <a:solidFill>
                  <a:srgbClr val="FF0000"/>
                </a:solidFill>
              </a:rPr>
              <a:t>core</a:t>
            </a:r>
            <a:r>
              <a:rPr lang="zh-TW" altLang="en-US" dirty="0" smtClean="0">
                <a:solidFill>
                  <a:srgbClr val="FF0000"/>
                </a:solidFill>
              </a:rPr>
              <a:t>數最重要的參數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5.</a:t>
            </a:r>
            <a:r>
              <a:rPr lang="zh-TW" altLang="en-US" dirty="0" smtClean="0"/>
              <a:t> 對資料的</a:t>
            </a:r>
            <a:r>
              <a:rPr lang="en-US" altLang="zh-TW" dirty="0" smtClean="0"/>
              <a:t>feature scaling</a:t>
            </a:r>
            <a:r>
              <a:rPr lang="zh-TW" altLang="en-US" dirty="0" smtClean="0"/>
              <a:t>可以讓分類器表現更好</a:t>
            </a:r>
            <a:r>
              <a:rPr lang="en-US" altLang="zh-TW" dirty="0" smtClean="0"/>
              <a:t>(</a:t>
            </a:r>
            <a:r>
              <a:rPr lang="zh-TW" altLang="en-US" strike="sngStrike" dirty="0" smtClean="0"/>
              <a:t>但在有</a:t>
            </a:r>
            <a:r>
              <a:rPr lang="en-US" altLang="zh-TW" strike="sngStrike" dirty="0" err="1" smtClean="0"/>
              <a:t>gpu</a:t>
            </a:r>
            <a:r>
              <a:rPr lang="zh-TW" altLang="en-US" strike="sngStrike" dirty="0" smtClean="0"/>
              <a:t>的幫忙下，我們可以直接把神經網路加深，解決這問題</a:t>
            </a:r>
            <a:r>
              <a:rPr lang="en-US" altLang="zh-TW" strike="sngStrike" dirty="0" smtClean="0"/>
              <a:t>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390940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24" y="2951389"/>
            <a:ext cx="3990975" cy="2314575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3107" cy="1325563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smtClean="0"/>
              <a:t>evaluate (input four variable) –Test set </a:t>
            </a:r>
            <a:endParaRPr 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1064487" y="1525243"/>
          <a:ext cx="9891504" cy="57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876">
                  <a:extLst>
                    <a:ext uri="{9D8B030D-6E8A-4147-A177-3AD203B41FA5}">
                      <a16:colId xmlns:a16="http://schemas.microsoft.com/office/drawing/2014/main" val="22856520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4055719409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705470917"/>
                    </a:ext>
                  </a:extLst>
                </a:gridCol>
                <a:gridCol w="2472876">
                  <a:extLst>
                    <a:ext uri="{9D8B030D-6E8A-4147-A177-3AD203B41FA5}">
                      <a16:colId xmlns:a16="http://schemas.microsoft.com/office/drawing/2014/main" val="1913698729"/>
                    </a:ext>
                  </a:extLst>
                </a:gridCol>
              </a:tblGrid>
              <a:tr h="579483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size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precipitation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top height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Cloud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base height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16518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626823"/>
              </p:ext>
            </p:extLst>
          </p:nvPr>
        </p:nvGraphicFramePr>
        <p:xfrm>
          <a:off x="1064487" y="3621532"/>
          <a:ext cx="28829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  <a:gridCol w="1441450">
                  <a:extLst>
                    <a:ext uri="{9D8B030D-6E8A-4147-A177-3AD203B41FA5}">
                      <a16:colId xmlns:a16="http://schemas.microsoft.com/office/drawing/2014/main" val="26725262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0.99483455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0.01218817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2" name="向下箭號 1"/>
          <p:cNvSpPr/>
          <p:nvPr/>
        </p:nvSpPr>
        <p:spPr>
          <a:xfrm>
            <a:off x="6694714" y="4816929"/>
            <a:ext cx="400050" cy="8409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5478236" y="4131129"/>
            <a:ext cx="2726871" cy="473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344579" y="4183227"/>
            <a:ext cx="206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Big cloud(core&gt;=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36749"/>
              </p:ext>
            </p:extLst>
          </p:nvPr>
        </p:nvGraphicFramePr>
        <p:xfrm>
          <a:off x="6085566" y="5784179"/>
          <a:ext cx="144145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>
                  <a:extLst>
                    <a:ext uri="{9D8B030D-6E8A-4147-A177-3AD203B41FA5}">
                      <a16:colId xmlns:a16="http://schemas.microsoft.com/office/drawing/2014/main" val="26434837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4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0.756410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926632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1064487" y="3207494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and loss at test set</a:t>
            </a:r>
            <a:endParaRPr 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267324" y="2582057"/>
            <a:ext cx="282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 = </a:t>
            </a:r>
            <a:r>
              <a:rPr lang="en-US" dirty="0" err="1"/>
              <a:t>confusion_matrix</a:t>
            </a:r>
            <a:endParaRPr 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566" y="181498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51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94" b="7630"/>
          <a:stretch/>
        </p:blipFill>
        <p:spPr>
          <a:xfrm>
            <a:off x="1485900" y="1747839"/>
            <a:ext cx="9182100" cy="471168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8" b="22261"/>
          <a:stretch/>
        </p:blipFill>
        <p:spPr>
          <a:xfrm>
            <a:off x="1485900" y="1747840"/>
            <a:ext cx="9144000" cy="471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039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ltimate Goal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093171" cy="3838008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2857501" y="2424793"/>
            <a:ext cx="1469570" cy="140425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線單箭頭接點 6"/>
          <p:cNvCxnSpPr>
            <a:endCxn id="18" idx="1"/>
          </p:cNvCxnSpPr>
          <p:nvPr/>
        </p:nvCxnSpPr>
        <p:spPr>
          <a:xfrm flipV="1">
            <a:off x="4327071" y="3122811"/>
            <a:ext cx="4800600" cy="4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>
            <a:off x="3597731" y="4278086"/>
            <a:ext cx="851804" cy="73161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橢圓 8"/>
          <p:cNvSpPr/>
          <p:nvPr/>
        </p:nvSpPr>
        <p:spPr>
          <a:xfrm>
            <a:off x="4573345" y="3744629"/>
            <a:ext cx="431362" cy="43049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線單箭頭接點 9"/>
          <p:cNvCxnSpPr>
            <a:endCxn id="19" idx="1"/>
          </p:cNvCxnSpPr>
          <p:nvPr/>
        </p:nvCxnSpPr>
        <p:spPr>
          <a:xfrm flipV="1">
            <a:off x="5004707" y="3959877"/>
            <a:ext cx="4122965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8" idx="6"/>
          </p:cNvCxnSpPr>
          <p:nvPr/>
        </p:nvCxnSpPr>
        <p:spPr>
          <a:xfrm flipV="1">
            <a:off x="4449535" y="4637314"/>
            <a:ext cx="4678136" cy="6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127671" y="2792157"/>
            <a:ext cx="2032908" cy="66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Core number =50</a:t>
            </a:r>
            <a:endParaRPr lang="en-US" dirty="0"/>
          </a:p>
        </p:txBody>
      </p:sp>
      <p:sp>
        <p:nvSpPr>
          <p:cNvPr id="19" name="矩形 18"/>
          <p:cNvSpPr/>
          <p:nvPr/>
        </p:nvSpPr>
        <p:spPr>
          <a:xfrm>
            <a:off x="9127672" y="3629223"/>
            <a:ext cx="2032907" cy="66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number </a:t>
            </a:r>
            <a:r>
              <a:rPr lang="en-US" dirty="0" smtClean="0"/>
              <a:t>=10</a:t>
            </a:r>
            <a:endParaRPr lang="en-US" dirty="0"/>
          </a:p>
        </p:txBody>
      </p:sp>
      <p:sp>
        <p:nvSpPr>
          <p:cNvPr id="21" name="矩形 20"/>
          <p:cNvSpPr/>
          <p:nvPr/>
        </p:nvSpPr>
        <p:spPr>
          <a:xfrm>
            <a:off x="9127671" y="4482589"/>
            <a:ext cx="2032908" cy="66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 number =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橢圓 24"/>
          <p:cNvSpPr/>
          <p:nvPr/>
        </p:nvSpPr>
        <p:spPr>
          <a:xfrm>
            <a:off x="6098721" y="2530929"/>
            <a:ext cx="2049236" cy="2816678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Classifier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570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8" grpId="0" animBg="1"/>
      <p:bldP spid="19" grpId="0" animBg="1"/>
      <p:bldP spid="21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Architecture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8945-9680-1E45-8002-94915F207ACB}" type="slidenum">
              <a:rPr kumimoji="1" lang="ja-JP" altLang="en-US" smtClean="0">
                <a:solidFill>
                  <a:schemeClr val="tx1"/>
                </a:solidFill>
              </a:rPr>
              <a:t>5</a:t>
            </a:fld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auto">
          <a:xfrm>
            <a:off x="3619142" y="2135609"/>
            <a:ext cx="563297" cy="32677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lang="zh-TW" altLang="en-US" sz="2000" dirty="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將資料分為訓練 </a:t>
            </a:r>
            <a:r>
              <a:rPr lang="en-US" altLang="zh-TW" sz="2000" dirty="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'</a:t>
            </a:r>
            <a:r>
              <a:rPr lang="zh-TW" altLang="en-US" sz="2000" dirty="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 測試集</a:t>
            </a:r>
            <a:endParaRPr lang="ja-JP" altLang="en-US" sz="2000" dirty="0"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9660127" y="480894"/>
            <a:ext cx="492443" cy="3314528"/>
          </a:xfrm>
          <a:prstGeom prst="foldedCorner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TW" altLang="en-US" sz="2000" dirty="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模式建立成功</a:t>
            </a:r>
            <a:r>
              <a:rPr lang="en-US" altLang="zh-TW" sz="2000" dirty="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or</a:t>
            </a:r>
            <a:r>
              <a:rPr lang="zh-TW" altLang="en-US" sz="200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改進</a:t>
            </a:r>
            <a:endParaRPr lang="en-US" altLang="ja-JP" sz="2000" dirty="0"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9581952" y="2822829"/>
            <a:ext cx="492443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kumimoji="1" lang="ja-JP" altLang="en-US" sz="2000" dirty="0"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60" name="Line 10"/>
          <p:cNvSpPr>
            <a:spLocks noChangeShapeType="1"/>
          </p:cNvSpPr>
          <p:nvPr/>
        </p:nvSpPr>
        <p:spPr bwMode="auto">
          <a:xfrm flipV="1">
            <a:off x="6737967" y="2135609"/>
            <a:ext cx="361392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ja-JP" altLang="en-US" sz="2000">
              <a:ln w="76200">
                <a:solidFill>
                  <a:schemeClr val="tx1"/>
                </a:solidFill>
              </a:ln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cxnSp>
        <p:nvCxnSpPr>
          <p:cNvPr id="5" name="カギ線コネクタ 4"/>
          <p:cNvCxnSpPr>
            <a:stCxn id="28" idx="3"/>
            <a:endCxn id="56" idx="1"/>
          </p:cNvCxnSpPr>
          <p:nvPr/>
        </p:nvCxnSpPr>
        <p:spPr>
          <a:xfrm flipV="1">
            <a:off x="4182438" y="2135609"/>
            <a:ext cx="2063086" cy="163386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カギ線コネクタ 62"/>
          <p:cNvCxnSpPr>
            <a:endCxn id="57" idx="1"/>
          </p:cNvCxnSpPr>
          <p:nvPr/>
        </p:nvCxnSpPr>
        <p:spPr>
          <a:xfrm rot="16200000" flipH="1">
            <a:off x="4789610" y="4214641"/>
            <a:ext cx="1880284" cy="1031649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Line 10"/>
          <p:cNvSpPr>
            <a:spLocks noChangeShapeType="1"/>
          </p:cNvSpPr>
          <p:nvPr/>
        </p:nvSpPr>
        <p:spPr bwMode="auto">
          <a:xfrm flipV="1">
            <a:off x="7899579" y="2135609"/>
            <a:ext cx="652110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ja-JP" altLang="en-US" sz="2000">
              <a:ln w="76200">
                <a:solidFill>
                  <a:schemeClr val="tx1"/>
                </a:solidFill>
              </a:ln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66" name="Line 10"/>
          <p:cNvSpPr>
            <a:spLocks noChangeShapeType="1"/>
          </p:cNvSpPr>
          <p:nvPr/>
        </p:nvSpPr>
        <p:spPr bwMode="auto">
          <a:xfrm flipV="1">
            <a:off x="9035062" y="2135609"/>
            <a:ext cx="625002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ja-JP" altLang="en-US" sz="2000">
              <a:ln w="76200">
                <a:solidFill>
                  <a:schemeClr val="tx1"/>
                </a:solidFill>
              </a:ln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cxnSp>
        <p:nvCxnSpPr>
          <p:cNvPr id="67" name="カギ線コネクタ 66"/>
          <p:cNvCxnSpPr>
            <a:endCxn id="44" idx="2"/>
          </p:cNvCxnSpPr>
          <p:nvPr/>
        </p:nvCxnSpPr>
        <p:spPr>
          <a:xfrm flipV="1">
            <a:off x="6738115" y="3790323"/>
            <a:ext cx="2063969" cy="1852392"/>
          </a:xfrm>
          <a:prstGeom prst="bentConnector2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テキスト ボックス 41"/>
          <p:cNvSpPr txBox="1"/>
          <p:nvPr/>
        </p:nvSpPr>
        <p:spPr>
          <a:xfrm>
            <a:off x="7407226" y="475795"/>
            <a:ext cx="492443" cy="33145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透過某些演算法縮小</a:t>
            </a:r>
            <a:r>
              <a:rPr kumimoji="1" lang="en-US" altLang="zh-TW" sz="2000" dirty="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error</a:t>
            </a:r>
            <a:endParaRPr kumimoji="1" lang="en-US" altLang="ja-JP" sz="2000" dirty="0"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8555864" y="475795"/>
            <a:ext cx="492443" cy="33145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調整模型參數</a:t>
            </a:r>
            <a:endParaRPr kumimoji="1" lang="ja-JP" altLang="en-US" sz="2000" dirty="0"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6245525" y="480895"/>
            <a:ext cx="492443" cy="33094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 anchor="ctr">
            <a:spAutoFit/>
          </a:bodyPr>
          <a:lstStyle/>
          <a:p>
            <a:pPr algn="ctr"/>
            <a:r>
              <a:rPr kumimoji="1" lang="zh-TW" altLang="en-US" sz="2000" dirty="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建立神經網路、初始化</a:t>
            </a:r>
            <a:endParaRPr kumimoji="1" lang="ja-JP" altLang="en-US" sz="2000" dirty="0"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245580" y="4859080"/>
            <a:ext cx="492443" cy="16230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驗證</a:t>
            </a:r>
            <a:endParaRPr kumimoji="1" lang="ja-JP" altLang="en-US" sz="2000" dirty="0"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cxnSp>
        <p:nvCxnSpPr>
          <p:cNvPr id="85" name="直線矢印コネクタ 84"/>
          <p:cNvCxnSpPr/>
          <p:nvPr/>
        </p:nvCxnSpPr>
        <p:spPr>
          <a:xfrm>
            <a:off x="2448585" y="3782677"/>
            <a:ext cx="1189029" cy="0"/>
          </a:xfrm>
          <a:prstGeom prst="straightConnector1">
            <a:avLst/>
          </a:prstGeom>
          <a:ln w="571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2727783" y="2135609"/>
            <a:ext cx="568464" cy="32677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lang="zh-TW" altLang="en-US" sz="2000" dirty="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透過</a:t>
            </a:r>
            <a:r>
              <a:rPr lang="en-US" altLang="zh-TW" sz="2000" dirty="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h</a:t>
            </a:r>
            <a:r>
              <a:rPr lang="zh-TW" altLang="en-US" sz="2000" dirty="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菜包大演算法定出雲胞</a:t>
            </a:r>
            <a:endParaRPr lang="ja-JP" altLang="en-US" sz="2000" dirty="0"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18903" y="2135609"/>
            <a:ext cx="492443" cy="32677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運用</a:t>
            </a:r>
            <a:r>
              <a:rPr kumimoji="1" lang="en-US" altLang="zh-TW" sz="2000" dirty="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VVM</a:t>
            </a:r>
            <a:r>
              <a:rPr kumimoji="1" lang="zh-TW" altLang="en-US" sz="2000" dirty="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生成亮度溫度</a:t>
            </a:r>
            <a:endParaRPr kumimoji="1" lang="ja-JP" altLang="en-US" sz="2000" dirty="0"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20" name="タイトル 1"/>
          <p:cNvSpPr txBox="1">
            <a:spLocks/>
          </p:cNvSpPr>
          <p:nvPr/>
        </p:nvSpPr>
        <p:spPr>
          <a:xfrm>
            <a:off x="5213982" y="3935440"/>
            <a:ext cx="3621883" cy="899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dirty="0">
                <a:solidFill>
                  <a:srgbClr val="FF0000"/>
                </a:solidFill>
              </a:rPr>
              <a:t>檢測正確率 </a:t>
            </a:r>
            <a:r>
              <a:rPr lang="en-US" altLang="zh-TW" sz="2000" dirty="0">
                <a:solidFill>
                  <a:srgbClr val="FF0000"/>
                </a:solidFill>
              </a:rPr>
              <a:t>in test set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31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</a:t>
            </a:r>
            <a:r>
              <a:rPr lang="en-US" dirty="0"/>
              <a:t>G</a:t>
            </a:r>
            <a:r>
              <a:rPr lang="en-US" dirty="0" smtClean="0"/>
              <a:t>oal</a:t>
            </a:r>
            <a:endParaRPr lang="en-US" dirty="0"/>
          </a:p>
        </p:txBody>
      </p:sp>
      <p:sp>
        <p:nvSpPr>
          <p:cNvPr id="8" name="向右箭號 7"/>
          <p:cNvSpPr/>
          <p:nvPr/>
        </p:nvSpPr>
        <p:spPr>
          <a:xfrm>
            <a:off x="3193387" y="4523806"/>
            <a:ext cx="5135336" cy="677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Function (Artificial neural network)</a:t>
            </a:r>
            <a:endParaRPr lang="en-US" dirty="0"/>
          </a:p>
        </p:txBody>
      </p:sp>
      <p:sp>
        <p:nvSpPr>
          <p:cNvPr id="9" name="橢圓 8"/>
          <p:cNvSpPr/>
          <p:nvPr/>
        </p:nvSpPr>
        <p:spPr>
          <a:xfrm>
            <a:off x="8939892" y="3911485"/>
            <a:ext cx="2032907" cy="19022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Core number</a:t>
            </a:r>
            <a:endParaRPr lang="en-US" dirty="0"/>
          </a:p>
        </p:txBody>
      </p:sp>
      <p:sp>
        <p:nvSpPr>
          <p:cNvPr id="13" name="手繪多邊形 12"/>
          <p:cNvSpPr/>
          <p:nvPr/>
        </p:nvSpPr>
        <p:spPr>
          <a:xfrm>
            <a:off x="705466" y="3121022"/>
            <a:ext cx="2487921" cy="3556451"/>
          </a:xfrm>
          <a:custGeom>
            <a:avLst/>
            <a:gdLst>
              <a:gd name="connsiteX0" fmla="*/ 1533427 w 2487921"/>
              <a:gd name="connsiteY0" fmla="*/ 474 h 3556451"/>
              <a:gd name="connsiteX1" fmla="*/ 1670664 w 2487921"/>
              <a:gd name="connsiteY1" fmla="*/ 53921 h 3556451"/>
              <a:gd name="connsiteX2" fmla="*/ 1715208 w 2487921"/>
              <a:gd name="connsiteY2" fmla="*/ 100597 h 3556451"/>
              <a:gd name="connsiteX3" fmla="*/ 1717961 w 2487921"/>
              <a:gd name="connsiteY3" fmla="*/ 103482 h 3556451"/>
              <a:gd name="connsiteX4" fmla="*/ 1954748 w 2487921"/>
              <a:gd name="connsiteY4" fmla="*/ 1430 h 3556451"/>
              <a:gd name="connsiteX5" fmla="*/ 2041773 w 2487921"/>
              <a:gd name="connsiteY5" fmla="*/ 24278 h 3556451"/>
              <a:gd name="connsiteX6" fmla="*/ 2205979 w 2487921"/>
              <a:gd name="connsiteY6" fmla="*/ 240353 h 3556451"/>
              <a:gd name="connsiteX7" fmla="*/ 2206873 w 2487921"/>
              <a:gd name="connsiteY7" fmla="*/ 240738 h 3556451"/>
              <a:gd name="connsiteX8" fmla="*/ 2276306 w 2487921"/>
              <a:gd name="connsiteY8" fmla="*/ 270669 h 3556451"/>
              <a:gd name="connsiteX9" fmla="*/ 2416715 w 2487921"/>
              <a:gd name="connsiteY9" fmla="*/ 450059 h 3556451"/>
              <a:gd name="connsiteX10" fmla="*/ 2407283 w 2487921"/>
              <a:gd name="connsiteY10" fmla="*/ 677455 h 3556451"/>
              <a:gd name="connsiteX11" fmla="*/ 2476186 w 2487921"/>
              <a:gd name="connsiteY11" fmla="*/ 1025138 h 3556451"/>
              <a:gd name="connsiteX12" fmla="*/ 2153410 w 2487921"/>
              <a:gd name="connsiteY12" fmla="*/ 1329482 h 3556451"/>
              <a:gd name="connsiteX13" fmla="*/ 2037862 w 2487921"/>
              <a:gd name="connsiteY13" fmla="*/ 1590266 h 3556451"/>
              <a:gd name="connsiteX14" fmla="*/ 1846120 w 2487921"/>
              <a:gd name="connsiteY14" fmla="*/ 1673599 h 3556451"/>
              <a:gd name="connsiteX15" fmla="*/ 1821351 w 2487921"/>
              <a:gd name="connsiteY15" fmla="*/ 1671525 h 3556451"/>
              <a:gd name="connsiteX16" fmla="*/ 1815851 w 2487921"/>
              <a:gd name="connsiteY16" fmla="*/ 1722455 h 3556451"/>
              <a:gd name="connsiteX17" fmla="*/ 1866647 w 2487921"/>
              <a:gd name="connsiteY17" fmla="*/ 2239254 h 3556451"/>
              <a:gd name="connsiteX18" fmla="*/ 1628696 w 2487921"/>
              <a:gd name="connsiteY18" fmla="*/ 2691635 h 3556451"/>
              <a:gd name="connsiteX19" fmla="*/ 1543514 w 2487921"/>
              <a:gd name="connsiteY19" fmla="*/ 3079267 h 3556451"/>
              <a:gd name="connsiteX20" fmla="*/ 1288782 w 2487921"/>
              <a:gd name="connsiteY20" fmla="*/ 3164672 h 3556451"/>
              <a:gd name="connsiteX21" fmla="*/ 1259405 w 2487921"/>
              <a:gd name="connsiteY21" fmla="*/ 3132643 h 3556451"/>
              <a:gd name="connsiteX22" fmla="*/ 1259405 w 2487921"/>
              <a:gd name="connsiteY22" fmla="*/ 3545911 h 3556451"/>
              <a:gd name="connsiteX23" fmla="*/ 1027910 w 2487921"/>
              <a:gd name="connsiteY23" fmla="*/ 3545911 h 3556451"/>
              <a:gd name="connsiteX24" fmla="*/ 1002429 w 2487921"/>
              <a:gd name="connsiteY24" fmla="*/ 3554499 h 3556451"/>
              <a:gd name="connsiteX25" fmla="*/ 958842 w 2487921"/>
              <a:gd name="connsiteY25" fmla="*/ 3554868 h 3556451"/>
              <a:gd name="connsiteX26" fmla="*/ 930433 w 2487921"/>
              <a:gd name="connsiteY26" fmla="*/ 3545911 h 3556451"/>
              <a:gd name="connsiteX27" fmla="*/ 189884 w 2487921"/>
              <a:gd name="connsiteY27" fmla="*/ 3545911 h 3556451"/>
              <a:gd name="connsiteX28" fmla="*/ 189884 w 2487921"/>
              <a:gd name="connsiteY28" fmla="*/ 2998596 h 3556451"/>
              <a:gd name="connsiteX29" fmla="*/ 165183 w 2487921"/>
              <a:gd name="connsiteY29" fmla="*/ 2975843 h 3556451"/>
              <a:gd name="connsiteX30" fmla="*/ 89821 w 2487921"/>
              <a:gd name="connsiteY30" fmla="*/ 2760392 h 3556451"/>
              <a:gd name="connsiteX31" fmla="*/ 132349 w 2487921"/>
              <a:gd name="connsiteY31" fmla="*/ 2385775 h 3556451"/>
              <a:gd name="connsiteX32" fmla="*/ 42545 w 2487921"/>
              <a:gd name="connsiteY32" fmla="*/ 2001430 h 3556451"/>
              <a:gd name="connsiteX33" fmla="*/ 206549 w 2487921"/>
              <a:gd name="connsiteY33" fmla="*/ 1659811 h 3556451"/>
              <a:gd name="connsiteX34" fmla="*/ 208118 w 2487921"/>
              <a:gd name="connsiteY34" fmla="*/ 1650805 h 3556451"/>
              <a:gd name="connsiteX35" fmla="*/ 206807 w 2487921"/>
              <a:gd name="connsiteY35" fmla="*/ 1538336 h 3556451"/>
              <a:gd name="connsiteX36" fmla="*/ 168173 w 2487921"/>
              <a:gd name="connsiteY36" fmla="*/ 1520687 h 3556451"/>
              <a:gd name="connsiteX37" fmla="*/ 65946 w 2487921"/>
              <a:gd name="connsiteY37" fmla="*/ 1375739 h 3556451"/>
              <a:gd name="connsiteX38" fmla="*/ 123634 w 2487921"/>
              <a:gd name="connsiteY38" fmla="*/ 1123711 h 3556451"/>
              <a:gd name="connsiteX39" fmla="*/ 1816 w 2487921"/>
              <a:gd name="connsiteY39" fmla="*/ 865138 h 3556451"/>
              <a:gd name="connsiteX40" fmla="*/ 224286 w 2487921"/>
              <a:gd name="connsiteY40" fmla="*/ 635310 h 3556451"/>
              <a:gd name="connsiteX41" fmla="*/ 226414 w 2487921"/>
              <a:gd name="connsiteY41" fmla="*/ 629251 h 3556451"/>
              <a:gd name="connsiteX42" fmla="*/ 325513 w 2487921"/>
              <a:gd name="connsiteY42" fmla="*/ 299214 h 3556451"/>
              <a:gd name="connsiteX43" fmla="*/ 807607 w 2487921"/>
              <a:gd name="connsiteY43" fmla="*/ 223813 h 3556451"/>
              <a:gd name="connsiteX44" fmla="*/ 807700 w 2487921"/>
              <a:gd name="connsiteY44" fmla="*/ 223674 h 3556451"/>
              <a:gd name="connsiteX45" fmla="*/ 850123 w 2487921"/>
              <a:gd name="connsiteY45" fmla="*/ 159757 h 3556451"/>
              <a:gd name="connsiteX46" fmla="*/ 1293670 w 2487921"/>
              <a:gd name="connsiteY46" fmla="*/ 145538 h 3556451"/>
              <a:gd name="connsiteX47" fmla="*/ 1295838 w 2487921"/>
              <a:gd name="connsiteY47" fmla="*/ 142107 h 3556451"/>
              <a:gd name="connsiteX48" fmla="*/ 1327323 w 2487921"/>
              <a:gd name="connsiteY48" fmla="*/ 92279 h 3556451"/>
              <a:gd name="connsiteX49" fmla="*/ 1483068 w 2487921"/>
              <a:gd name="connsiteY49" fmla="*/ 2609 h 3556451"/>
              <a:gd name="connsiteX50" fmla="*/ 1533427 w 2487921"/>
              <a:gd name="connsiteY50" fmla="*/ 474 h 355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487921" h="3556451">
                <a:moveTo>
                  <a:pt x="1533427" y="474"/>
                </a:moveTo>
                <a:cubicBezTo>
                  <a:pt x="1583317" y="3620"/>
                  <a:pt x="1631117" y="22315"/>
                  <a:pt x="1670664" y="53921"/>
                </a:cubicBezTo>
                <a:lnTo>
                  <a:pt x="1715208" y="100597"/>
                </a:lnTo>
                <a:lnTo>
                  <a:pt x="1717961" y="103482"/>
                </a:lnTo>
                <a:cubicBezTo>
                  <a:pt x="1777576" y="30049"/>
                  <a:pt x="1866437" y="-6394"/>
                  <a:pt x="1954748" y="1430"/>
                </a:cubicBezTo>
                <a:cubicBezTo>
                  <a:pt x="1984185" y="4038"/>
                  <a:pt x="2013561" y="11564"/>
                  <a:pt x="2041773" y="24278"/>
                </a:cubicBezTo>
                <a:cubicBezTo>
                  <a:pt x="2127758" y="63017"/>
                  <a:pt x="2189415" y="144123"/>
                  <a:pt x="2205979" y="240353"/>
                </a:cubicBezTo>
                <a:lnTo>
                  <a:pt x="2206873" y="240738"/>
                </a:lnTo>
                <a:lnTo>
                  <a:pt x="2276306" y="270669"/>
                </a:lnTo>
                <a:cubicBezTo>
                  <a:pt x="2342003" y="309595"/>
                  <a:pt x="2392559" y="373111"/>
                  <a:pt x="2416715" y="450059"/>
                </a:cubicBezTo>
                <a:cubicBezTo>
                  <a:pt x="2440124" y="524531"/>
                  <a:pt x="2436788" y="605415"/>
                  <a:pt x="2407283" y="677455"/>
                </a:cubicBezTo>
                <a:cubicBezTo>
                  <a:pt x="2479810" y="776250"/>
                  <a:pt x="2505174" y="904320"/>
                  <a:pt x="2476186" y="1025138"/>
                </a:cubicBezTo>
                <a:cubicBezTo>
                  <a:pt x="2437651" y="1185756"/>
                  <a:pt x="2310082" y="1306044"/>
                  <a:pt x="2153410" y="1329482"/>
                </a:cubicBezTo>
                <a:cubicBezTo>
                  <a:pt x="2152662" y="1429736"/>
                  <a:pt x="2110503" y="1524816"/>
                  <a:pt x="2037862" y="1590266"/>
                </a:cubicBezTo>
                <a:cubicBezTo>
                  <a:pt x="1982676" y="1639995"/>
                  <a:pt x="1915224" y="1668055"/>
                  <a:pt x="1846120" y="1673599"/>
                </a:cubicBezTo>
                <a:lnTo>
                  <a:pt x="1821351" y="1671525"/>
                </a:lnTo>
                <a:lnTo>
                  <a:pt x="1815851" y="1722455"/>
                </a:lnTo>
                <a:cubicBezTo>
                  <a:pt x="1869318" y="1869305"/>
                  <a:pt x="1888016" y="2059670"/>
                  <a:pt x="1866647" y="2239254"/>
                </a:cubicBezTo>
                <a:cubicBezTo>
                  <a:pt x="1838238" y="2478000"/>
                  <a:pt x="1744195" y="2656796"/>
                  <a:pt x="1628696" y="2691635"/>
                </a:cubicBezTo>
                <a:cubicBezTo>
                  <a:pt x="1628145" y="2840653"/>
                  <a:pt x="1597066" y="2981981"/>
                  <a:pt x="1543514" y="3079267"/>
                </a:cubicBezTo>
                <a:cubicBezTo>
                  <a:pt x="1472319" y="3208623"/>
                  <a:pt x="1373433" y="3239337"/>
                  <a:pt x="1288782" y="3164672"/>
                </a:cubicBezTo>
                <a:lnTo>
                  <a:pt x="1259405" y="3132643"/>
                </a:lnTo>
                <a:lnTo>
                  <a:pt x="1259405" y="3545911"/>
                </a:lnTo>
                <a:lnTo>
                  <a:pt x="1027910" y="3545911"/>
                </a:lnTo>
                <a:lnTo>
                  <a:pt x="1002429" y="3554499"/>
                </a:lnTo>
                <a:cubicBezTo>
                  <a:pt x="987823" y="3556990"/>
                  <a:pt x="973255" y="3557080"/>
                  <a:pt x="958842" y="3554868"/>
                </a:cubicBezTo>
                <a:lnTo>
                  <a:pt x="930433" y="3545911"/>
                </a:lnTo>
                <a:lnTo>
                  <a:pt x="189884" y="3545911"/>
                </a:lnTo>
                <a:lnTo>
                  <a:pt x="189884" y="2998596"/>
                </a:lnTo>
                <a:lnTo>
                  <a:pt x="165183" y="2975843"/>
                </a:lnTo>
                <a:cubicBezTo>
                  <a:pt x="129784" y="2926485"/>
                  <a:pt x="102435" y="2851565"/>
                  <a:pt x="89821" y="2760392"/>
                </a:cubicBezTo>
                <a:cubicBezTo>
                  <a:pt x="71547" y="2628465"/>
                  <a:pt x="87701" y="2486085"/>
                  <a:pt x="132349" y="2385775"/>
                </a:cubicBezTo>
                <a:cubicBezTo>
                  <a:pt x="69003" y="2307092"/>
                  <a:pt x="33726" y="2156101"/>
                  <a:pt x="42545" y="2001430"/>
                </a:cubicBezTo>
                <a:cubicBezTo>
                  <a:pt x="52891" y="1820333"/>
                  <a:pt x="120986" y="1678479"/>
                  <a:pt x="206549" y="1659811"/>
                </a:cubicBezTo>
                <a:cubicBezTo>
                  <a:pt x="207058" y="1656787"/>
                  <a:pt x="207609" y="1653829"/>
                  <a:pt x="208118" y="1650805"/>
                </a:cubicBezTo>
                <a:lnTo>
                  <a:pt x="206807" y="1538336"/>
                </a:lnTo>
                <a:lnTo>
                  <a:pt x="168173" y="1520687"/>
                </a:lnTo>
                <a:cubicBezTo>
                  <a:pt x="120154" y="1487480"/>
                  <a:pt x="83057" y="1437077"/>
                  <a:pt x="65946" y="1375739"/>
                </a:cubicBezTo>
                <a:cubicBezTo>
                  <a:pt x="41157" y="1286983"/>
                  <a:pt x="63070" y="1191196"/>
                  <a:pt x="123634" y="1123711"/>
                </a:cubicBezTo>
                <a:cubicBezTo>
                  <a:pt x="37706" y="1070776"/>
                  <a:pt x="-10147" y="969195"/>
                  <a:pt x="1816" y="865138"/>
                </a:cubicBezTo>
                <a:cubicBezTo>
                  <a:pt x="15850" y="743303"/>
                  <a:pt x="108220" y="647869"/>
                  <a:pt x="224286" y="635310"/>
                </a:cubicBezTo>
                <a:cubicBezTo>
                  <a:pt x="224976" y="633276"/>
                  <a:pt x="225724" y="631286"/>
                  <a:pt x="226414" y="629251"/>
                </a:cubicBezTo>
                <a:cubicBezTo>
                  <a:pt x="210827" y="509274"/>
                  <a:pt x="247177" y="388279"/>
                  <a:pt x="325513" y="299214"/>
                </a:cubicBezTo>
                <a:cubicBezTo>
                  <a:pt x="449286" y="158540"/>
                  <a:pt x="649957" y="127185"/>
                  <a:pt x="807607" y="223813"/>
                </a:cubicBezTo>
                <a:lnTo>
                  <a:pt x="807700" y="223674"/>
                </a:lnTo>
                <a:lnTo>
                  <a:pt x="850123" y="159757"/>
                </a:lnTo>
                <a:cubicBezTo>
                  <a:pt x="963217" y="27125"/>
                  <a:pt x="1165741" y="13587"/>
                  <a:pt x="1293670" y="145538"/>
                </a:cubicBezTo>
                <a:lnTo>
                  <a:pt x="1295838" y="142107"/>
                </a:lnTo>
                <a:lnTo>
                  <a:pt x="1327323" y="92279"/>
                </a:lnTo>
                <a:cubicBezTo>
                  <a:pt x="1366621" y="44043"/>
                  <a:pt x="1421771" y="11696"/>
                  <a:pt x="1483068" y="2609"/>
                </a:cubicBezTo>
                <a:cubicBezTo>
                  <a:pt x="1499934" y="104"/>
                  <a:pt x="1516797" y="-574"/>
                  <a:pt x="1533427" y="474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Cloud information </a:t>
            </a:r>
          </a:p>
          <a:p>
            <a:pPr algn="ctr"/>
            <a:r>
              <a:rPr lang="en-US" dirty="0" smtClean="0"/>
              <a:t>Size, </a:t>
            </a:r>
            <a:r>
              <a:rPr lang="en-US" dirty="0" err="1" smtClean="0"/>
              <a:t>pcp</a:t>
            </a:r>
            <a:r>
              <a:rPr lang="en-US" dirty="0" smtClean="0"/>
              <a:t>, height…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橢圓形圖說文字 13"/>
          <p:cNvSpPr/>
          <p:nvPr/>
        </p:nvSpPr>
        <p:spPr>
          <a:xfrm>
            <a:off x="5437415" y="3482633"/>
            <a:ext cx="2049235" cy="90623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How???????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38200" y="1865029"/>
            <a:ext cx="2841171" cy="1003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we have</a:t>
            </a:r>
            <a:endParaRPr lang="en-US" dirty="0"/>
          </a:p>
        </p:txBody>
      </p:sp>
      <p:sp>
        <p:nvSpPr>
          <p:cNvPr id="17" name="矩形 16"/>
          <p:cNvSpPr/>
          <p:nvPr/>
        </p:nvSpPr>
        <p:spPr>
          <a:xfrm>
            <a:off x="8109857" y="1865029"/>
            <a:ext cx="2841171" cy="1003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we are interested in</a:t>
            </a:r>
          </a:p>
        </p:txBody>
      </p:sp>
      <p:sp>
        <p:nvSpPr>
          <p:cNvPr id="18" name="向右箭號 17"/>
          <p:cNvSpPr/>
          <p:nvPr/>
        </p:nvSpPr>
        <p:spPr>
          <a:xfrm>
            <a:off x="3925450" y="2003817"/>
            <a:ext cx="3938327" cy="677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Function (Artificial neural network)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542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VVM output (from Tsai)</a:t>
            </a:r>
            <a:endParaRPr 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" t="1050" r="1149" b="2470"/>
          <a:stretch/>
        </p:blipFill>
        <p:spPr>
          <a:xfrm>
            <a:off x="277587" y="2253343"/>
            <a:ext cx="11914413" cy="4024994"/>
          </a:xfr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163450"/>
              </p:ext>
            </p:extLst>
          </p:nvPr>
        </p:nvGraphicFramePr>
        <p:xfrm>
          <a:off x="931635" y="1551215"/>
          <a:ext cx="979624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463">
                  <a:extLst>
                    <a:ext uri="{9D8B030D-6E8A-4147-A177-3AD203B41FA5}">
                      <a16:colId xmlns:a16="http://schemas.microsoft.com/office/drawing/2014/main" val="531402719"/>
                    </a:ext>
                  </a:extLst>
                </a:gridCol>
                <a:gridCol w="1399463">
                  <a:extLst>
                    <a:ext uri="{9D8B030D-6E8A-4147-A177-3AD203B41FA5}">
                      <a16:colId xmlns:a16="http://schemas.microsoft.com/office/drawing/2014/main" val="41866343"/>
                    </a:ext>
                  </a:extLst>
                </a:gridCol>
                <a:gridCol w="1399463">
                  <a:extLst>
                    <a:ext uri="{9D8B030D-6E8A-4147-A177-3AD203B41FA5}">
                      <a16:colId xmlns:a16="http://schemas.microsoft.com/office/drawing/2014/main" val="2285652009"/>
                    </a:ext>
                  </a:extLst>
                </a:gridCol>
                <a:gridCol w="1399463">
                  <a:extLst>
                    <a:ext uri="{9D8B030D-6E8A-4147-A177-3AD203B41FA5}">
                      <a16:colId xmlns:a16="http://schemas.microsoft.com/office/drawing/2014/main" val="4055719409"/>
                    </a:ext>
                  </a:extLst>
                </a:gridCol>
                <a:gridCol w="1399463">
                  <a:extLst>
                    <a:ext uri="{9D8B030D-6E8A-4147-A177-3AD203B41FA5}">
                      <a16:colId xmlns:a16="http://schemas.microsoft.com/office/drawing/2014/main" val="705470917"/>
                    </a:ext>
                  </a:extLst>
                </a:gridCol>
                <a:gridCol w="1399463">
                  <a:extLst>
                    <a:ext uri="{9D8B030D-6E8A-4147-A177-3AD203B41FA5}">
                      <a16:colId xmlns:a16="http://schemas.microsoft.com/office/drawing/2014/main" val="2481541781"/>
                    </a:ext>
                  </a:extLst>
                </a:gridCol>
                <a:gridCol w="1399463">
                  <a:extLst>
                    <a:ext uri="{9D8B030D-6E8A-4147-A177-3AD203B41FA5}">
                      <a16:colId xmlns:a16="http://schemas.microsoft.com/office/drawing/2014/main" val="1913698729"/>
                    </a:ext>
                  </a:extLst>
                </a:gridCol>
              </a:tblGrid>
              <a:tr h="579483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r>
                        <a:rPr lang="en-US" baseline="0" dirty="0" smtClean="0"/>
                        <a:t>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r>
                        <a:rPr lang="en-US" baseline="0" dirty="0" smtClean="0"/>
                        <a:t>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r>
                        <a:rPr lang="en-US" baseline="0" dirty="0" smtClean="0"/>
                        <a:t> top height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r>
                        <a:rPr lang="en-US" baseline="0" dirty="0" smtClean="0"/>
                        <a:t> base height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Core</a:t>
                      </a:r>
                      <a:r>
                        <a:rPr lang="en-US" baseline="0" dirty="0" smtClean="0"/>
                        <a:t> numbers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precipitation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16518"/>
                  </a:ext>
                </a:extLst>
              </a:tr>
            </a:tbl>
          </a:graphicData>
        </a:graphic>
      </p:graphicFrame>
      <p:sp>
        <p:nvSpPr>
          <p:cNvPr id="17" name="向下箭號 16"/>
          <p:cNvSpPr/>
          <p:nvPr/>
        </p:nvSpPr>
        <p:spPr>
          <a:xfrm>
            <a:off x="1330779" y="2253342"/>
            <a:ext cx="751114" cy="775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向下箭號 44"/>
          <p:cNvSpPr/>
          <p:nvPr/>
        </p:nvSpPr>
        <p:spPr>
          <a:xfrm>
            <a:off x="2675165" y="2191295"/>
            <a:ext cx="751114" cy="775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向下箭號 54"/>
          <p:cNvSpPr/>
          <p:nvPr/>
        </p:nvSpPr>
        <p:spPr>
          <a:xfrm>
            <a:off x="4019551" y="2191295"/>
            <a:ext cx="751114" cy="775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向下箭號 55"/>
          <p:cNvSpPr/>
          <p:nvPr/>
        </p:nvSpPr>
        <p:spPr>
          <a:xfrm>
            <a:off x="5448300" y="2198777"/>
            <a:ext cx="751114" cy="775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向下箭號 56"/>
          <p:cNvSpPr/>
          <p:nvPr/>
        </p:nvSpPr>
        <p:spPr>
          <a:xfrm>
            <a:off x="6681110" y="2198777"/>
            <a:ext cx="751114" cy="775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向下箭號 57"/>
          <p:cNvSpPr/>
          <p:nvPr/>
        </p:nvSpPr>
        <p:spPr>
          <a:xfrm>
            <a:off x="8183342" y="2191295"/>
            <a:ext cx="751114" cy="775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向下箭號 58"/>
          <p:cNvSpPr/>
          <p:nvPr/>
        </p:nvSpPr>
        <p:spPr>
          <a:xfrm>
            <a:off x="9559019" y="2176869"/>
            <a:ext cx="751114" cy="775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21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VVM output (from Tsai)</a:t>
            </a:r>
            <a:endParaRPr 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" t="1826" r="833" b="1826"/>
          <a:stretch/>
        </p:blipFill>
        <p:spPr>
          <a:xfrm>
            <a:off x="838200" y="2759528"/>
            <a:ext cx="9658350" cy="3878036"/>
          </a:xfr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733529"/>
              </p:ext>
            </p:extLst>
          </p:nvPr>
        </p:nvGraphicFramePr>
        <p:xfrm>
          <a:off x="1581215" y="1546315"/>
          <a:ext cx="577474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686">
                  <a:extLst>
                    <a:ext uri="{9D8B030D-6E8A-4147-A177-3AD203B41FA5}">
                      <a16:colId xmlns:a16="http://schemas.microsoft.com/office/drawing/2014/main" val="2285652009"/>
                    </a:ext>
                  </a:extLst>
                </a:gridCol>
                <a:gridCol w="1443686">
                  <a:extLst>
                    <a:ext uri="{9D8B030D-6E8A-4147-A177-3AD203B41FA5}">
                      <a16:colId xmlns:a16="http://schemas.microsoft.com/office/drawing/2014/main" val="4055719409"/>
                    </a:ext>
                  </a:extLst>
                </a:gridCol>
                <a:gridCol w="1443686">
                  <a:extLst>
                    <a:ext uri="{9D8B030D-6E8A-4147-A177-3AD203B41FA5}">
                      <a16:colId xmlns:a16="http://schemas.microsoft.com/office/drawing/2014/main" val="705470917"/>
                    </a:ext>
                  </a:extLst>
                </a:gridCol>
                <a:gridCol w="1443686">
                  <a:extLst>
                    <a:ext uri="{9D8B030D-6E8A-4147-A177-3AD203B41FA5}">
                      <a16:colId xmlns:a16="http://schemas.microsoft.com/office/drawing/2014/main" val="1913698729"/>
                    </a:ext>
                  </a:extLst>
                </a:gridCol>
              </a:tblGrid>
              <a:tr h="579483"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r>
                        <a:rPr lang="en-US" baseline="0" dirty="0" smtClean="0"/>
                        <a:t>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r>
                        <a:rPr lang="en-US" baseline="0" dirty="0" smtClean="0"/>
                        <a:t> top height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r>
                        <a:rPr lang="en-US" baseline="0" dirty="0" smtClean="0"/>
                        <a:t> base height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precipitation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16518"/>
                  </a:ext>
                </a:extLst>
              </a:tr>
            </a:tbl>
          </a:graphicData>
        </a:graphic>
      </p:graphicFrame>
      <p:sp>
        <p:nvSpPr>
          <p:cNvPr id="17" name="向下箭號 16"/>
          <p:cNvSpPr/>
          <p:nvPr/>
        </p:nvSpPr>
        <p:spPr>
          <a:xfrm>
            <a:off x="1953986" y="2253342"/>
            <a:ext cx="751114" cy="775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向下箭號 44"/>
          <p:cNvSpPr/>
          <p:nvPr/>
        </p:nvSpPr>
        <p:spPr>
          <a:xfrm>
            <a:off x="3374572" y="2253342"/>
            <a:ext cx="751114" cy="775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向下箭號 54"/>
          <p:cNvSpPr/>
          <p:nvPr/>
        </p:nvSpPr>
        <p:spPr>
          <a:xfrm>
            <a:off x="4819650" y="2253342"/>
            <a:ext cx="751114" cy="775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向下箭號 55"/>
          <p:cNvSpPr/>
          <p:nvPr/>
        </p:nvSpPr>
        <p:spPr>
          <a:xfrm>
            <a:off x="6207579" y="2253342"/>
            <a:ext cx="751114" cy="775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39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VVM output (from Tsai)</a:t>
            </a:r>
            <a:endParaRPr 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518947"/>
              </p:ext>
            </p:extLst>
          </p:nvPr>
        </p:nvGraphicFramePr>
        <p:xfrm>
          <a:off x="939799" y="1825625"/>
          <a:ext cx="9796241" cy="1219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463">
                  <a:extLst>
                    <a:ext uri="{9D8B030D-6E8A-4147-A177-3AD203B41FA5}">
                      <a16:colId xmlns:a16="http://schemas.microsoft.com/office/drawing/2014/main" val="531402719"/>
                    </a:ext>
                  </a:extLst>
                </a:gridCol>
                <a:gridCol w="1399463">
                  <a:extLst>
                    <a:ext uri="{9D8B030D-6E8A-4147-A177-3AD203B41FA5}">
                      <a16:colId xmlns:a16="http://schemas.microsoft.com/office/drawing/2014/main" val="41866343"/>
                    </a:ext>
                  </a:extLst>
                </a:gridCol>
                <a:gridCol w="1399463">
                  <a:extLst>
                    <a:ext uri="{9D8B030D-6E8A-4147-A177-3AD203B41FA5}">
                      <a16:colId xmlns:a16="http://schemas.microsoft.com/office/drawing/2014/main" val="2285652009"/>
                    </a:ext>
                  </a:extLst>
                </a:gridCol>
                <a:gridCol w="1399463">
                  <a:extLst>
                    <a:ext uri="{9D8B030D-6E8A-4147-A177-3AD203B41FA5}">
                      <a16:colId xmlns:a16="http://schemas.microsoft.com/office/drawing/2014/main" val="4055719409"/>
                    </a:ext>
                  </a:extLst>
                </a:gridCol>
                <a:gridCol w="1399463">
                  <a:extLst>
                    <a:ext uri="{9D8B030D-6E8A-4147-A177-3AD203B41FA5}">
                      <a16:colId xmlns:a16="http://schemas.microsoft.com/office/drawing/2014/main" val="705470917"/>
                    </a:ext>
                  </a:extLst>
                </a:gridCol>
                <a:gridCol w="1399463">
                  <a:extLst>
                    <a:ext uri="{9D8B030D-6E8A-4147-A177-3AD203B41FA5}">
                      <a16:colId xmlns:a16="http://schemas.microsoft.com/office/drawing/2014/main" val="2481541781"/>
                    </a:ext>
                  </a:extLst>
                </a:gridCol>
                <a:gridCol w="1399463">
                  <a:extLst>
                    <a:ext uri="{9D8B030D-6E8A-4147-A177-3AD203B41FA5}">
                      <a16:colId xmlns:a16="http://schemas.microsoft.com/office/drawing/2014/main" val="1913698729"/>
                    </a:ext>
                  </a:extLst>
                </a:gridCol>
              </a:tblGrid>
              <a:tr h="579483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r>
                        <a:rPr lang="en-US" baseline="0" dirty="0" smtClean="0"/>
                        <a:t>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r>
                        <a:rPr lang="en-US" baseline="0" dirty="0" smtClean="0"/>
                        <a:t> top height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</a:t>
                      </a:r>
                      <a:r>
                        <a:rPr lang="en-US" baseline="0" dirty="0" smtClean="0"/>
                        <a:t> base height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Core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precipitation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16518"/>
                  </a:ext>
                </a:extLst>
              </a:tr>
              <a:tr h="579483">
                <a:tc>
                  <a:txBody>
                    <a:bodyPr/>
                    <a:lstStyle/>
                    <a:p>
                      <a:r>
                        <a:rPr lang="en-US" dirty="0" smtClean="0"/>
                        <a:t>18*18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&gt;1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089243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3180125"/>
            <a:ext cx="4750934" cy="3580112"/>
          </a:xfrm>
          <a:prstGeom prst="rect">
            <a:avLst/>
          </a:prstGeom>
        </p:spPr>
      </p:pic>
      <p:grpSp>
        <p:nvGrpSpPr>
          <p:cNvPr id="30" name="群組 29"/>
          <p:cNvGrpSpPr/>
          <p:nvPr/>
        </p:nvGrpSpPr>
        <p:grpSpPr>
          <a:xfrm>
            <a:off x="6096000" y="3180125"/>
            <a:ext cx="4750934" cy="3580112"/>
            <a:chOff x="6096000" y="3180125"/>
            <a:chExt cx="4750934" cy="358011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3180125"/>
              <a:ext cx="4750934" cy="3580112"/>
            </a:xfrm>
            <a:prstGeom prst="rect">
              <a:avLst/>
            </a:prstGeom>
          </p:spPr>
        </p:pic>
        <p:sp>
          <p:nvSpPr>
            <p:cNvPr id="5" name="橢圓 4"/>
            <p:cNvSpPr/>
            <p:nvPr/>
          </p:nvSpPr>
          <p:spPr>
            <a:xfrm>
              <a:off x="7347857" y="3567793"/>
              <a:ext cx="375557" cy="228600"/>
            </a:xfrm>
            <a:prstGeom prst="ellipse">
              <a:avLst/>
            </a:prstGeom>
            <a:solidFill>
              <a:srgbClr val="580000"/>
            </a:solidFill>
            <a:ln>
              <a:solidFill>
                <a:srgbClr val="5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7851321" y="6074229"/>
              <a:ext cx="386443" cy="284503"/>
            </a:xfrm>
            <a:prstGeom prst="ellipse">
              <a:avLst/>
            </a:prstGeom>
            <a:solidFill>
              <a:srgbClr val="580000"/>
            </a:solidFill>
            <a:ln>
              <a:solidFill>
                <a:srgbClr val="5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6622709" y="3386818"/>
              <a:ext cx="627177" cy="295275"/>
            </a:xfrm>
            <a:prstGeom prst="ellipse">
              <a:avLst/>
            </a:prstGeom>
            <a:solidFill>
              <a:srgbClr val="580000"/>
            </a:solidFill>
            <a:ln>
              <a:solidFill>
                <a:srgbClr val="5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6544411" y="4550069"/>
              <a:ext cx="375557" cy="228600"/>
            </a:xfrm>
            <a:prstGeom prst="ellipse">
              <a:avLst/>
            </a:prstGeom>
            <a:solidFill>
              <a:srgbClr val="580000"/>
            </a:solidFill>
            <a:ln>
              <a:solidFill>
                <a:srgbClr val="5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6544410" y="3859430"/>
              <a:ext cx="375557" cy="228600"/>
            </a:xfrm>
            <a:prstGeom prst="ellipse">
              <a:avLst/>
            </a:prstGeom>
            <a:solidFill>
              <a:srgbClr val="580000"/>
            </a:solidFill>
            <a:ln>
              <a:solidFill>
                <a:srgbClr val="5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9214757" y="4168811"/>
              <a:ext cx="375557" cy="228600"/>
            </a:xfrm>
            <a:prstGeom prst="ellipse">
              <a:avLst/>
            </a:prstGeom>
            <a:solidFill>
              <a:srgbClr val="580000"/>
            </a:solidFill>
            <a:ln>
              <a:solidFill>
                <a:srgbClr val="5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8283688" y="4855881"/>
              <a:ext cx="375557" cy="228600"/>
            </a:xfrm>
            <a:prstGeom prst="ellipse">
              <a:avLst/>
            </a:prstGeom>
            <a:solidFill>
              <a:srgbClr val="580000"/>
            </a:solidFill>
            <a:ln>
              <a:solidFill>
                <a:srgbClr val="5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7851321" y="4470492"/>
              <a:ext cx="375557" cy="228600"/>
            </a:xfrm>
            <a:prstGeom prst="ellipse">
              <a:avLst/>
            </a:prstGeom>
            <a:solidFill>
              <a:srgbClr val="580000"/>
            </a:solidFill>
            <a:ln>
              <a:solidFill>
                <a:srgbClr val="5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7590744" y="4306025"/>
              <a:ext cx="375557" cy="228600"/>
            </a:xfrm>
            <a:prstGeom prst="ellipse">
              <a:avLst/>
            </a:prstGeom>
            <a:solidFill>
              <a:srgbClr val="580000"/>
            </a:solidFill>
            <a:ln>
              <a:solidFill>
                <a:srgbClr val="5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8118021" y="4268175"/>
              <a:ext cx="375557" cy="228600"/>
            </a:xfrm>
            <a:prstGeom prst="ellipse">
              <a:avLst/>
            </a:prstGeom>
            <a:solidFill>
              <a:srgbClr val="580000"/>
            </a:solidFill>
            <a:ln>
              <a:solidFill>
                <a:srgbClr val="5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8183675" y="4077425"/>
              <a:ext cx="375557" cy="228600"/>
            </a:xfrm>
            <a:prstGeom prst="ellipse">
              <a:avLst/>
            </a:prstGeom>
            <a:solidFill>
              <a:srgbClr val="580000"/>
            </a:solidFill>
            <a:ln>
              <a:solidFill>
                <a:srgbClr val="5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8298996" y="4001294"/>
              <a:ext cx="375557" cy="228600"/>
            </a:xfrm>
            <a:prstGeom prst="ellipse">
              <a:avLst/>
            </a:prstGeom>
            <a:solidFill>
              <a:srgbClr val="580000"/>
            </a:solidFill>
            <a:ln>
              <a:solidFill>
                <a:srgbClr val="5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橢圓 20"/>
            <p:cNvSpPr/>
            <p:nvPr/>
          </p:nvSpPr>
          <p:spPr>
            <a:xfrm>
              <a:off x="7483928" y="3418020"/>
              <a:ext cx="1144987" cy="579125"/>
            </a:xfrm>
            <a:prstGeom prst="ellipse">
              <a:avLst/>
            </a:prstGeom>
            <a:solidFill>
              <a:srgbClr val="580000"/>
            </a:solidFill>
            <a:ln>
              <a:solidFill>
                <a:srgbClr val="5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8970452" y="4500872"/>
              <a:ext cx="375557" cy="228600"/>
            </a:xfrm>
            <a:prstGeom prst="ellipse">
              <a:avLst/>
            </a:prstGeom>
            <a:solidFill>
              <a:srgbClr val="580000"/>
            </a:solidFill>
            <a:ln>
              <a:solidFill>
                <a:srgbClr val="5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6622709" y="5249216"/>
              <a:ext cx="375557" cy="228600"/>
            </a:xfrm>
            <a:prstGeom prst="ellipse">
              <a:avLst/>
            </a:prstGeom>
            <a:solidFill>
              <a:srgbClr val="580000"/>
            </a:solidFill>
            <a:ln>
              <a:solidFill>
                <a:srgbClr val="5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6560740" y="5622234"/>
              <a:ext cx="375557" cy="451995"/>
            </a:xfrm>
            <a:prstGeom prst="ellipse">
              <a:avLst/>
            </a:prstGeom>
            <a:solidFill>
              <a:srgbClr val="580000"/>
            </a:solidFill>
            <a:ln>
              <a:solidFill>
                <a:srgbClr val="5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6698626" y="4168811"/>
              <a:ext cx="375557" cy="228600"/>
            </a:xfrm>
            <a:prstGeom prst="ellipse">
              <a:avLst/>
            </a:prstGeom>
            <a:solidFill>
              <a:srgbClr val="580000"/>
            </a:solidFill>
            <a:ln>
              <a:solidFill>
                <a:srgbClr val="5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9354570" y="5556124"/>
              <a:ext cx="375557" cy="802608"/>
            </a:xfrm>
            <a:prstGeom prst="ellipse">
              <a:avLst/>
            </a:prstGeom>
            <a:solidFill>
              <a:srgbClr val="580000"/>
            </a:solidFill>
            <a:ln>
              <a:solidFill>
                <a:srgbClr val="5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8970451" y="4732735"/>
              <a:ext cx="375557" cy="228600"/>
            </a:xfrm>
            <a:prstGeom prst="ellipse">
              <a:avLst/>
            </a:prstGeom>
            <a:solidFill>
              <a:srgbClr val="580000"/>
            </a:solidFill>
            <a:ln>
              <a:solidFill>
                <a:srgbClr val="5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9655968" y="3940211"/>
              <a:ext cx="375557" cy="228600"/>
            </a:xfrm>
            <a:prstGeom prst="ellipse">
              <a:avLst/>
            </a:prstGeom>
            <a:solidFill>
              <a:srgbClr val="580000"/>
            </a:solidFill>
            <a:ln>
              <a:solidFill>
                <a:srgbClr val="5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8569097" y="3903482"/>
              <a:ext cx="375557" cy="228600"/>
            </a:xfrm>
            <a:prstGeom prst="ellipse">
              <a:avLst/>
            </a:prstGeom>
            <a:solidFill>
              <a:srgbClr val="580000"/>
            </a:solidFill>
            <a:ln>
              <a:solidFill>
                <a:srgbClr val="5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5509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3186</TotalTime>
  <Words>1160</Words>
  <Application>Microsoft Office PowerPoint</Application>
  <PresentationFormat>寬螢幕</PresentationFormat>
  <Paragraphs>328</Paragraphs>
  <Slides>28</Slides>
  <Notes>7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9" baseType="lpstr">
      <vt:lpstr>Hiragino Maru Gothic ProN W4</vt:lpstr>
      <vt:lpstr>新細明體</vt:lpstr>
      <vt:lpstr>游ゴシック</vt:lpstr>
      <vt:lpstr>游ゴシック Light</vt:lpstr>
      <vt:lpstr>Arial</vt:lpstr>
      <vt:lpstr>Arial Black</vt:lpstr>
      <vt:lpstr>Blackadder ITC</vt:lpstr>
      <vt:lpstr>Calibri</vt:lpstr>
      <vt:lpstr>Calibri Light</vt:lpstr>
      <vt:lpstr>Cambria Math</vt:lpstr>
      <vt:lpstr>Office 佈景主題</vt:lpstr>
      <vt:lpstr>Application of machine learning  to predict cloud core numbers  </vt:lpstr>
      <vt:lpstr>Math</vt:lpstr>
      <vt:lpstr>Math</vt:lpstr>
      <vt:lpstr>Ultimate Goal</vt:lpstr>
      <vt:lpstr>Architecture</vt:lpstr>
      <vt:lpstr>Training Goal</vt:lpstr>
      <vt:lpstr>Data – VVM output (from Tsai)</vt:lpstr>
      <vt:lpstr>Data – VVM output (from Tsai)</vt:lpstr>
      <vt:lpstr>Data – VVM output (from Tsai)</vt:lpstr>
      <vt:lpstr>Data – VVM output (from Tsai)</vt:lpstr>
      <vt:lpstr>Data – VVM output (from Tsai)</vt:lpstr>
      <vt:lpstr>Data – VVM output (from Tsai)</vt:lpstr>
      <vt:lpstr>The model (Fully connected ANN)</vt:lpstr>
      <vt:lpstr>Model evaluate (input one variable) – training set </vt:lpstr>
      <vt:lpstr>Model evaluate (input one variable) –Test set </vt:lpstr>
      <vt:lpstr>Model evaluate (input one variable) –Test set </vt:lpstr>
      <vt:lpstr>Model evaluate (input one variable) –Test set </vt:lpstr>
      <vt:lpstr>Model evaluate (input one variable) –Test set </vt:lpstr>
      <vt:lpstr>Model evaluate (input three variable) –Test set </vt:lpstr>
      <vt:lpstr>Model evaluate (input three variable) –Test set </vt:lpstr>
      <vt:lpstr>Model evaluate (input four variable) –Test set </vt:lpstr>
      <vt:lpstr>Model evaluate (input four variable) –Test set </vt:lpstr>
      <vt:lpstr>Model evaluate (input four variable) –Test set </vt:lpstr>
      <vt:lpstr>Model evaluate (input four variable) –Test set </vt:lpstr>
      <vt:lpstr>Model evaluate (input four variable) –Test set </vt:lpstr>
      <vt:lpstr>Model evaluate (input four variable) –Test set </vt:lpstr>
      <vt:lpstr>Summary</vt:lpstr>
      <vt:lpstr>Model evaluate (input four variable) –Test set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A</dc:title>
  <dc:creator>鄒適文</dc:creator>
  <cp:lastModifiedBy>鄒適文</cp:lastModifiedBy>
  <cp:revision>132</cp:revision>
  <dcterms:created xsi:type="dcterms:W3CDTF">2016-12-19T11:53:08Z</dcterms:created>
  <dcterms:modified xsi:type="dcterms:W3CDTF">2017-05-31T05:35:38Z</dcterms:modified>
</cp:coreProperties>
</file>